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1"/>
  </p:notesMasterIdLst>
  <p:handoutMasterIdLst>
    <p:handoutMasterId r:id="rId12"/>
  </p:handoutMasterIdLst>
  <p:sldIdLst>
    <p:sldId id="265" r:id="rId5"/>
    <p:sldId id="302" r:id="rId6"/>
    <p:sldId id="319" r:id="rId7"/>
    <p:sldId id="320" r:id="rId8"/>
    <p:sldId id="321" r:id="rId9"/>
    <p:sldId id="30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58AE5-C9B8-46C7-BEB8-543F56BDD455}" v="1" dt="2023-02-06T11:35:36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3012719-BE07-EF42-B29E-9C2188BC2C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5A7836-B1B7-E9B0-00C5-A2FEC4644B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70863D-C51A-9540-7472-CFCC28E88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C8583-E255-48E8-AE84-7D3BB918F7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358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6BC2-0628-46DD-B4D3-A807962CA42E}" type="datetimeFigureOut">
              <a:rPr lang="es-ES" smtClean="0"/>
              <a:t>11/05/2023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5D1D6-E262-468B-9F3E-7575C70DC6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47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7FBD654-234E-4492-AC06-2E7CBFEF9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F303A51-233E-4FEB-A141-494756365F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0876ABE-35D0-47D6-BCA2-AFA4C3703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58F7133-5BEA-4025-A9A4-62DE76269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4140" y="3642615"/>
            <a:ext cx="3590925" cy="2552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/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  <a:p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Mint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hitaque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qui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atius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sitatisitae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mod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molupta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tiberiostio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pelest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harumque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dolorpo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renderc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hillectatio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Laccum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es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Inctur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rempell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ecatum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acearum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faceped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eaquis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  <a:endParaRPr lang="es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1597AF-B2CB-41AA-867B-0E352AD592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8450" y="1595887"/>
            <a:ext cx="6183313" cy="4599428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24634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7FBD654-234E-4492-AC06-2E7CBFEF9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F303A51-233E-4FEB-A141-494756365F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0876ABE-35D0-47D6-BCA2-AFA4C3703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58F7133-5BEA-4025-A9A4-62DE76269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4140" y="3642615"/>
            <a:ext cx="3590925" cy="2552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/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  <a:p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Mint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hitaque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qui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atius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sitatisitae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mod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molupta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tiberiostio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pelest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harumque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dolorpo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renderc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hillectatio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Laccum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es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Inctur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rempell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ecatum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acearum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faceped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eaquis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72FBA1-42F7-4EC0-8FC2-F7F8D8583042}"/>
              </a:ext>
            </a:extLst>
          </p:cNvPr>
          <p:cNvSpPr txBox="1"/>
          <p:nvPr userDrawn="1"/>
        </p:nvSpPr>
        <p:spPr>
          <a:xfrm>
            <a:off x="11367565" y="332776"/>
            <a:ext cx="7963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EE1DF8-66E7-4D20-A514-387324A9E5CF}" type="slidenum">
              <a:rPr lang="es-ES" sz="2700" smtClean="0">
                <a:solidFill>
                  <a:schemeClr val="accent3"/>
                </a:solidFill>
              </a:rPr>
              <a:t>‹Nº›</a:t>
            </a:fld>
            <a:endParaRPr lang="es-ES" sz="2700">
              <a:solidFill>
                <a:schemeClr val="accent3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1597AF-B2CB-41AA-867B-0E352AD592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8450" y="1595887"/>
            <a:ext cx="6183313" cy="4599428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24634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n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BE2796-D8CC-41E2-9DCD-052E528D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714ED2-8307-4CBE-99A4-5DE774AC9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F0D1E09-F476-40B5-82AE-0205EFBC5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F0451A0-C43E-48AA-A722-B5FD178BAC9B}"/>
              </a:ext>
            </a:extLst>
          </p:cNvPr>
          <p:cNvSpPr txBox="1"/>
          <p:nvPr userDrawn="1"/>
        </p:nvSpPr>
        <p:spPr>
          <a:xfrm>
            <a:off x="11367565" y="332776"/>
            <a:ext cx="7963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EE1DF8-66E7-4D20-A514-387324A9E5CF}" type="slidenum">
              <a:rPr lang="es-ES" sz="2700" smtClean="0">
                <a:solidFill>
                  <a:schemeClr val="accent3"/>
                </a:solidFill>
              </a:rPr>
              <a:t>‹Nº›</a:t>
            </a:fld>
            <a:endParaRPr lang="es-ES" sz="2700">
              <a:solidFill>
                <a:schemeClr val="accent3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FA460458-C8B4-4042-8441-B93330995B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097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F9152246-D9B5-404C-A420-8C0BE7690BB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09778" y="2505075"/>
            <a:ext cx="5157787" cy="3684588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259EF012-B1D1-445D-A86F-276D5141F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E1415245-BE63-4CFB-AF4C-991B71B020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08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múltiple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BF0D1E09-F476-40B5-82AE-0205EFBC5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F0451A0-C43E-48AA-A722-B5FD178BAC9B}"/>
              </a:ext>
            </a:extLst>
          </p:cNvPr>
          <p:cNvSpPr txBox="1"/>
          <p:nvPr userDrawn="1"/>
        </p:nvSpPr>
        <p:spPr>
          <a:xfrm>
            <a:off x="11367565" y="332776"/>
            <a:ext cx="7963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EE1DF8-66E7-4D20-A514-387324A9E5CF}" type="slidenum">
              <a:rPr lang="es-ES" sz="2700" smtClean="0">
                <a:solidFill>
                  <a:schemeClr val="accent1"/>
                </a:solidFill>
              </a:rPr>
              <a:t>‹Nº›</a:t>
            </a:fld>
            <a:endParaRPr lang="es-ES" sz="2700">
              <a:solidFill>
                <a:schemeClr val="accent1"/>
              </a:solidFill>
            </a:endParaRP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C6E7DC4-5FFE-442A-9F8A-399E0B1145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1784" y="2252389"/>
            <a:ext cx="3310713" cy="1895475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59F8F609-EDCB-4D23-8614-0C8255E803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4308" y="4376387"/>
            <a:ext cx="3145663" cy="1377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/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</p:txBody>
      </p:sp>
      <p:sp>
        <p:nvSpPr>
          <p:cNvPr id="26" name="Marcador de posición de imagen 4">
            <a:extLst>
              <a:ext uri="{FF2B5EF4-FFF2-40B4-BE49-F238E27FC236}">
                <a16:creationId xmlns:a16="http://schemas.microsoft.com/office/drawing/2014/main" id="{FD207B34-3D08-4FA7-BDED-D53E229D99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09789" y="2252390"/>
            <a:ext cx="3310713" cy="1895475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27" name="Marcador de posición de imagen 4">
            <a:extLst>
              <a:ext uri="{FF2B5EF4-FFF2-40B4-BE49-F238E27FC236}">
                <a16:creationId xmlns:a16="http://schemas.microsoft.com/office/drawing/2014/main" id="{F5EE82B9-D3FE-4A32-B507-6D90FE330F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837794" y="2252389"/>
            <a:ext cx="3310713" cy="1895475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9D78340C-FF25-4449-A204-21457091A9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2313" y="4376387"/>
            <a:ext cx="3145663" cy="1377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/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C1F2CEF5-A455-4E2E-85E6-AD692FB9D2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20318" y="4376387"/>
            <a:ext cx="3145663" cy="1377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/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26059715-DA23-4A3E-97AD-D00E4111DA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FF34AB01-3ECD-4CD2-8A86-A4B422E79F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458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7FBD654-234E-4492-AC06-2E7CBFEF9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58F7133-5BEA-4025-A9A4-62DE76269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4140" y="3642615"/>
            <a:ext cx="3590925" cy="2552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>
                <a:solidFill>
                  <a:schemeClr val="tx2"/>
                </a:solidFill>
              </a:defRPr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  <a:p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Mint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hitaque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qui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atius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sitatisitae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mod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molupta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tiberiostio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pelest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harumque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dolorpo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renderc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hillectatio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Laccum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es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Inctur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rempell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ecatum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acearum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faceped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eaquis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  <a:endParaRPr lang="es-ES"/>
          </a:p>
        </p:txBody>
      </p:sp>
      <p:sp>
        <p:nvSpPr>
          <p:cNvPr id="14" name="Marcador de gráfico 13">
            <a:extLst>
              <a:ext uri="{FF2B5EF4-FFF2-40B4-BE49-F238E27FC236}">
                <a16:creationId xmlns:a16="http://schemas.microsoft.com/office/drawing/2014/main" id="{DED15A47-0EDA-4438-9BF1-9A17F645B5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78116" y="1540042"/>
            <a:ext cx="6183647" cy="4655274"/>
          </a:xfrm>
        </p:spPr>
        <p:txBody>
          <a:bodyPr/>
          <a:lstStyle/>
          <a:p>
            <a:r>
              <a:rPr lang="es-ES"/>
              <a:t>Haga clic en el icono para agregar un gráfico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72FBA1-42F7-4EC0-8FC2-F7F8D8583042}"/>
              </a:ext>
            </a:extLst>
          </p:cNvPr>
          <p:cNvSpPr txBox="1"/>
          <p:nvPr userDrawn="1"/>
        </p:nvSpPr>
        <p:spPr>
          <a:xfrm>
            <a:off x="11367565" y="332776"/>
            <a:ext cx="7963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EE1DF8-66E7-4D20-A514-387324A9E5CF}" type="slidenum">
              <a:rPr lang="es-ES" sz="2700" smtClean="0">
                <a:solidFill>
                  <a:schemeClr val="accent4"/>
                </a:solidFill>
              </a:rPr>
              <a:t>‹Nº›</a:t>
            </a:fld>
            <a:endParaRPr lang="es-ES" sz="2700">
              <a:solidFill>
                <a:schemeClr val="accent4"/>
              </a:solidFill>
            </a:endParaRP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14BF3AAB-932E-46EF-B96D-3F7FBCCFA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2F89126C-4B56-410C-9022-C31CB4C8E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151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0B325B7D-5D53-421A-BAC4-2FE55BB45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FD9E096-7FAC-46FA-9E6E-8BC11D2913CF}"/>
              </a:ext>
            </a:extLst>
          </p:cNvPr>
          <p:cNvSpPr txBox="1"/>
          <p:nvPr userDrawn="1"/>
        </p:nvSpPr>
        <p:spPr>
          <a:xfrm>
            <a:off x="11367565" y="332776"/>
            <a:ext cx="7963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EE1DF8-66E7-4D20-A514-387324A9E5CF}" type="slidenum">
              <a:rPr lang="es-ES" sz="2700" smtClean="0">
                <a:solidFill>
                  <a:schemeClr val="accent2"/>
                </a:solidFill>
              </a:rPr>
              <a:t>‹Nº›</a:t>
            </a:fld>
            <a:endParaRPr lang="es-ES" sz="2700">
              <a:solidFill>
                <a:schemeClr val="accent2"/>
              </a:solidFill>
            </a:endParaRPr>
          </a:p>
        </p:txBody>
      </p:sp>
      <p:sp>
        <p:nvSpPr>
          <p:cNvPr id="11" name="Marcador de tabla 10">
            <a:extLst>
              <a:ext uri="{FF2B5EF4-FFF2-40B4-BE49-F238E27FC236}">
                <a16:creationId xmlns:a16="http://schemas.microsoft.com/office/drawing/2014/main" id="{DC344F55-B03E-4C0D-97CD-F1BC6EA973C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14388" y="1806575"/>
            <a:ext cx="10080625" cy="4092575"/>
          </a:xfrm>
        </p:spPr>
        <p:txBody>
          <a:bodyPr/>
          <a:lstStyle/>
          <a:p>
            <a:r>
              <a:rPr lang="es-ES"/>
              <a:t>Haga clic en el icono para agregar una tabla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B24DFB01-17D3-4D0E-BE85-8F973B51AF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7CD74F5E-D88E-4290-A97B-1F72886838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00649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E51648E5-D56A-4EB5-85D5-5872AA13A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7" y="0"/>
            <a:ext cx="12187263" cy="6858000"/>
          </a:xfrm>
          <a:prstGeom prst="rect">
            <a:avLst/>
          </a:prstGeom>
        </p:spPr>
      </p:pic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60AF718-16E3-43A1-A1B2-E9AAEB99E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5" y="737210"/>
            <a:ext cx="2155934" cy="1401106"/>
          </a:xfrm>
          <a:prstGeom prst="rect">
            <a:avLst/>
          </a:prstGeom>
        </p:spPr>
      </p:pic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id="{7ABAEDD1-AF37-4488-B6D4-BAEAD0301E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4310" y="1042753"/>
            <a:ext cx="6375890" cy="449372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AB0EBE-B654-47AD-BE01-ED2E42C5E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8229" y="2345457"/>
            <a:ext cx="3380316" cy="499163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Agradecimiento 1 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B64733C8-5F1C-4168-909F-A119C3F6D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228" y="2844621"/>
            <a:ext cx="3380316" cy="49916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Agradecimiento 2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C3D43F08-D818-4F66-A9B7-99B0053B27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7356" y="5798634"/>
            <a:ext cx="3111189" cy="82519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50438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E51648E5-D56A-4EB5-85D5-5872AA13A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0"/>
            <a:ext cx="12187263" cy="6858000"/>
          </a:xfrm>
          <a:prstGeom prst="rect">
            <a:avLst/>
          </a:prstGeom>
        </p:spPr>
      </p:pic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60AF718-16E3-43A1-A1B2-E9AAEB99E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95" y="5142654"/>
            <a:ext cx="3018686" cy="1961794"/>
          </a:xfrm>
          <a:prstGeom prst="rect">
            <a:avLst/>
          </a:prstGeom>
        </p:spPr>
      </p:pic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id="{7ABAEDD1-AF37-4488-B6D4-BAEAD0301E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7375" y="1039091"/>
            <a:ext cx="6375890" cy="449372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AB0EBE-B654-47AD-BE01-ED2E42C5E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1544" y="1891420"/>
            <a:ext cx="2966438" cy="1169324"/>
          </a:xfrm>
        </p:spPr>
        <p:txBody>
          <a:bodyPr>
            <a:noAutofit/>
          </a:bodyPr>
          <a:lstStyle>
            <a:lvl1pPr marL="0" indent="0">
              <a:buNone/>
              <a:defRPr sz="3500"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Título de la presentación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B64733C8-5F1C-4168-909F-A119C3F6D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61543" y="3060486"/>
            <a:ext cx="2966438" cy="66959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Subtítulo de la presentación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C3D43F08-D818-4F66-A9B7-99B0053B27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61543" y="4174319"/>
            <a:ext cx="2966438" cy="5240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completo del evento o conferencia o seminario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2C7CF8CA-2E25-48D0-A52D-78C2DF33E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1543" y="4719684"/>
            <a:ext cx="2966438" cy="387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Lugar del evento</a:t>
            </a:r>
          </a:p>
          <a:p>
            <a:pPr lvl="0"/>
            <a:r>
              <a:rPr lang="es-ES"/>
              <a:t>Fecha del evento</a:t>
            </a:r>
          </a:p>
        </p:txBody>
      </p:sp>
    </p:spTree>
    <p:extLst>
      <p:ext uri="{BB962C8B-B14F-4D97-AF65-F5344CB8AC3E}">
        <p14:creationId xmlns:p14="http://schemas.microsoft.com/office/powerpoint/2010/main" val="410399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7FBD654-234E-4492-AC06-2E7CBFEF9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58F7133-5BEA-4025-A9A4-62DE76269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4140" y="3642615"/>
            <a:ext cx="3590925" cy="2552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>
                <a:solidFill>
                  <a:schemeClr val="tx2"/>
                </a:solidFill>
              </a:defRPr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  <a:p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Mint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hitaque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qui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atius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sitatisitae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mod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molupta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tiberiostio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pelest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harumque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dolorpo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renderc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hillectatio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Laccum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es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Inctur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rempell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ecatum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acearum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faceped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eaquis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  <a:endParaRPr lang="es-ES"/>
          </a:p>
        </p:txBody>
      </p:sp>
      <p:sp>
        <p:nvSpPr>
          <p:cNvPr id="14" name="Marcador de gráfico 13">
            <a:extLst>
              <a:ext uri="{FF2B5EF4-FFF2-40B4-BE49-F238E27FC236}">
                <a16:creationId xmlns:a16="http://schemas.microsoft.com/office/drawing/2014/main" id="{DED15A47-0EDA-4438-9BF1-9A17F645B5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78116" y="1540042"/>
            <a:ext cx="6183647" cy="4655274"/>
          </a:xfrm>
        </p:spPr>
        <p:txBody>
          <a:bodyPr/>
          <a:lstStyle/>
          <a:p>
            <a:r>
              <a:rPr lang="es-ES"/>
              <a:t>Haga clic en el icono para agregar un gráfico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72FBA1-42F7-4EC0-8FC2-F7F8D8583042}"/>
              </a:ext>
            </a:extLst>
          </p:cNvPr>
          <p:cNvSpPr txBox="1"/>
          <p:nvPr userDrawn="1"/>
        </p:nvSpPr>
        <p:spPr>
          <a:xfrm>
            <a:off x="11367565" y="332776"/>
            <a:ext cx="7963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EE1DF8-66E7-4D20-A514-387324A9E5CF}" type="slidenum">
              <a:rPr lang="es-ES" sz="2700" smtClean="0">
                <a:solidFill>
                  <a:schemeClr val="accent4"/>
                </a:solidFill>
              </a:rPr>
              <a:pPr/>
              <a:t>‹Nº›</a:t>
            </a:fld>
            <a:endParaRPr lang="es-ES" sz="2700">
              <a:solidFill>
                <a:schemeClr val="accent4"/>
              </a:solidFill>
            </a:endParaRP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14BF3AAB-932E-46EF-B96D-3F7FBCCFA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2F89126C-4B56-410C-9022-C31CB4C8E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15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7FBD654-234E-4492-AC06-2E7CBFEF9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06074"/>
            <a:ext cx="510987" cy="364991"/>
          </a:xfrm>
          <a:prstGeom prst="rect">
            <a:avLst/>
          </a:prstGeo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F303A51-233E-4FEB-A141-494756365F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601" y="344808"/>
            <a:ext cx="5887750" cy="436161"/>
          </a:xfrm>
        </p:spPr>
        <p:txBody>
          <a:bodyPr/>
          <a:lstStyle>
            <a:lvl1pPr marL="0" indent="0">
              <a:buNone/>
              <a:defRPr sz="27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Título de la diapositiva</a:t>
            </a:r>
          </a:p>
          <a:p>
            <a:pPr lvl="1"/>
            <a:endParaRPr lang="es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0876ABE-35D0-47D6-BCA2-AFA4C3703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601" y="794167"/>
            <a:ext cx="5852913" cy="2137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58F7133-5BEA-4025-A9A4-62DE76269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4140" y="3642615"/>
            <a:ext cx="3590925" cy="2552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ES" sz="1400" b="0" i="0" u="none" strike="noStrike" baseline="0" smtClean="0"/>
            </a:lvl1pPr>
          </a:lstStyle>
          <a:p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Me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nonsequodit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aribus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nam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si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adipsa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atem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rem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at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repudandae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comnienimus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pro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dolessequi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doluptat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quidelique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voluptur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suntur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remodig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endiscietur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</a:p>
          <a:p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Mint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hitaque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qui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sanis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atius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,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sitatisitae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mod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molupta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tiberiostio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quide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endam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pelest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harumque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dolorpo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renderc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hillectatio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Laccum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es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adio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Inctur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aut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rempell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ecatum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acearum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et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accum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faceped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 </a:t>
            </a:r>
            <a:r>
              <a:rPr lang="es-ES" sz="1300" b="0" i="0" u="none" strike="noStrike" baseline="0" err="1">
                <a:solidFill>
                  <a:srgbClr val="000000"/>
                </a:solidFill>
                <a:latin typeface="Archivo Medium" panose="020B0603020202020B04" pitchFamily="34" charset="0"/>
              </a:rPr>
              <a:t>eaquis</a:t>
            </a:r>
            <a:r>
              <a:rPr lang="es-ES" sz="1300" b="0" i="0" u="none" strike="noStrike" baseline="0">
                <a:solidFill>
                  <a:srgbClr val="000000"/>
                </a:solidFill>
                <a:latin typeface="Archivo Medium" panose="020B0603020202020B04" pitchFamily="34" charset="0"/>
              </a:rPr>
              <a:t>.</a:t>
            </a:r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72FBA1-42F7-4EC0-8FC2-F7F8D8583042}"/>
              </a:ext>
            </a:extLst>
          </p:cNvPr>
          <p:cNvSpPr txBox="1"/>
          <p:nvPr userDrawn="1"/>
        </p:nvSpPr>
        <p:spPr>
          <a:xfrm>
            <a:off x="11367565" y="332776"/>
            <a:ext cx="7963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EE1DF8-66E7-4D20-A514-387324A9E5CF}" type="slidenum">
              <a:rPr lang="es-ES" sz="2700" smtClean="0">
                <a:solidFill>
                  <a:schemeClr val="accent3"/>
                </a:solidFill>
              </a:rPr>
              <a:pPr/>
              <a:t>‹Nº›</a:t>
            </a:fld>
            <a:endParaRPr lang="es-ES" sz="2700">
              <a:solidFill>
                <a:schemeClr val="accent3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1597AF-B2CB-41AA-867B-0E352AD592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8450" y="1595887"/>
            <a:ext cx="6183313" cy="4599428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24634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E51648E5-D56A-4EB5-85D5-5872AA13A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0"/>
            <a:ext cx="12187263" cy="6858000"/>
          </a:xfrm>
          <a:prstGeom prst="rect">
            <a:avLst/>
          </a:prstGeom>
        </p:spPr>
      </p:pic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60AF718-16E3-43A1-A1B2-E9AAEB99E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13" y="669540"/>
            <a:ext cx="1617987" cy="1051503"/>
          </a:xfrm>
          <a:prstGeom prst="rect">
            <a:avLst/>
          </a:prstGeom>
        </p:spPr>
      </p:pic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id="{7ABAEDD1-AF37-4488-B6D4-BAEAD0301E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7375" y="1039091"/>
            <a:ext cx="6375890" cy="449372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AB0EBE-B654-47AD-BE01-ED2E42C5E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1544" y="1891420"/>
            <a:ext cx="2966438" cy="1169324"/>
          </a:xfrm>
        </p:spPr>
        <p:txBody>
          <a:bodyPr>
            <a:noAutofit/>
          </a:bodyPr>
          <a:lstStyle>
            <a:lvl1pPr marL="0" indent="0">
              <a:buNone/>
              <a:defRPr sz="3500"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Título de la presentación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B64733C8-5F1C-4168-909F-A119C3F6DC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61543" y="3060486"/>
            <a:ext cx="2966438" cy="66959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Subtítulo de la presentación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C3D43F08-D818-4F66-A9B7-99B0053B27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61543" y="4174319"/>
            <a:ext cx="2966438" cy="5240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completo del evento o conferencia o seminario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2C7CF8CA-2E25-48D0-A52D-78C2DF33E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1543" y="4719684"/>
            <a:ext cx="2966438" cy="3873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Lugar del evento</a:t>
            </a:r>
          </a:p>
          <a:p>
            <a:pPr lvl="0"/>
            <a:r>
              <a:rPr lang="es-ES"/>
              <a:t>Fecha del evento</a:t>
            </a:r>
          </a:p>
        </p:txBody>
      </p:sp>
    </p:spTree>
    <p:extLst>
      <p:ext uri="{BB962C8B-B14F-4D97-AF65-F5344CB8AC3E}">
        <p14:creationId xmlns:p14="http://schemas.microsoft.com/office/powerpoint/2010/main" val="410399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3F74D78D-5FF0-4362-B57A-A3FB3B7FDF19}"/>
              </a:ext>
            </a:extLst>
          </p:cNvPr>
          <p:cNvSpPr/>
          <p:nvPr userDrawn="1"/>
        </p:nvSpPr>
        <p:spPr>
          <a:xfrm>
            <a:off x="0" y="0"/>
            <a:ext cx="396372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38BC33C-AC23-4886-9F5C-30D6C6B17B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99" y="2355010"/>
            <a:ext cx="3986857" cy="3950898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ACC3A891-5449-4C07-A6F3-9F00AC783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8576" y="937944"/>
            <a:ext cx="5894403" cy="591425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ÍNDICE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DECB4223-DDF0-4303-85D2-10D9EC35D3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8576" y="1388794"/>
            <a:ext cx="7127981" cy="591425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s-ES"/>
              <a:t>Título de la presentación</a:t>
            </a:r>
          </a:p>
        </p:txBody>
      </p:sp>
      <p:sp>
        <p:nvSpPr>
          <p:cNvPr id="19" name="Marcador de contenido 5">
            <a:extLst>
              <a:ext uri="{FF2B5EF4-FFF2-40B4-BE49-F238E27FC236}">
                <a16:creationId xmlns:a16="http://schemas.microsoft.com/office/drawing/2014/main" id="{D87C6C19-3B48-430D-93D8-A136EEBA8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56363" y="2355011"/>
            <a:ext cx="5779950" cy="3950897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071251" y="-207966"/>
            <a:ext cx="2627888" cy="11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4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CB252A22-CB8D-4B87-890A-58AB4CBB5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6392" y="0"/>
            <a:ext cx="8275608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646CC63-7744-4B3D-8B53-4ECCDFE27035}"/>
              </a:ext>
            </a:extLst>
          </p:cNvPr>
          <p:cNvSpPr/>
          <p:nvPr userDrawn="1"/>
        </p:nvSpPr>
        <p:spPr>
          <a:xfrm>
            <a:off x="0" y="0"/>
            <a:ext cx="3963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DC33F8-45E8-405A-80A9-1B144A03E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313" y="1268292"/>
            <a:ext cx="3003793" cy="1867409"/>
          </a:xfrm>
        </p:spPr>
        <p:txBody>
          <a:bodyPr anchor="t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/>
              <a:t>Título de la sección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EB95AC-C0D8-4E20-9B10-25BAECAFC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13" y="3162614"/>
            <a:ext cx="3003793" cy="11498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6211" y="5808259"/>
            <a:ext cx="1976389" cy="17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7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646CC63-7744-4B3D-8B53-4ECCDFE27035}"/>
              </a:ext>
            </a:extLst>
          </p:cNvPr>
          <p:cNvSpPr/>
          <p:nvPr userDrawn="1"/>
        </p:nvSpPr>
        <p:spPr>
          <a:xfrm>
            <a:off x="0" y="0"/>
            <a:ext cx="396372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CB252A22-CB8D-4B87-890A-58AB4CBB5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3722" y="-1585"/>
            <a:ext cx="8275608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DC33F8-45E8-405A-80A9-1B144A03E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313" y="1268292"/>
            <a:ext cx="3003793" cy="1867409"/>
          </a:xfrm>
        </p:spPr>
        <p:txBody>
          <a:bodyPr anchor="t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/>
              <a:t>Título de la sección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EB95AC-C0D8-4E20-9B10-25BAECAFC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13" y="3162614"/>
            <a:ext cx="3003793" cy="11498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850785" y="4925442"/>
            <a:ext cx="1186945" cy="27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CB252A22-CB8D-4B87-890A-58AB4CBB5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6392" y="0"/>
            <a:ext cx="8275608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646CC63-7744-4B3D-8B53-4ECCDFE27035}"/>
              </a:ext>
            </a:extLst>
          </p:cNvPr>
          <p:cNvSpPr/>
          <p:nvPr userDrawn="1"/>
        </p:nvSpPr>
        <p:spPr>
          <a:xfrm>
            <a:off x="0" y="0"/>
            <a:ext cx="3963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DC33F8-45E8-405A-80A9-1B144A03E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313" y="1268292"/>
            <a:ext cx="3003793" cy="1867409"/>
          </a:xfrm>
        </p:spPr>
        <p:txBody>
          <a:bodyPr anchor="t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/>
              <a:t>Título de la sección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EB95AC-C0D8-4E20-9B10-25BAECAFC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13" y="3162614"/>
            <a:ext cx="3003793" cy="114989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21" y="5666381"/>
            <a:ext cx="2733691" cy="12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CCB3AA-0ECF-433B-BBB7-286C68BE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36069"/>
            <a:ext cx="10080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C92D1C-1F8C-4119-B781-E674D430D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2370258"/>
            <a:ext cx="10080624" cy="350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3783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71" r:id="rId3"/>
    <p:sldLayoutId id="2147483670" r:id="rId4"/>
    <p:sldLayoutId id="2147483668" r:id="rId5"/>
    <p:sldLayoutId id="2147483662" r:id="rId6"/>
    <p:sldLayoutId id="2147483665" r:id="rId7"/>
    <p:sldLayoutId id="2147483651" r:id="rId8"/>
    <p:sldLayoutId id="2147483666" r:id="rId9"/>
    <p:sldLayoutId id="2147483660" r:id="rId10"/>
    <p:sldLayoutId id="2147483653" r:id="rId11"/>
    <p:sldLayoutId id="2147483663" r:id="rId12"/>
    <p:sldLayoutId id="2147483661" r:id="rId13"/>
    <p:sldLayoutId id="2147483654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 userDrawn="1">
          <p15:clr>
            <a:srgbClr val="F26B43"/>
          </p15:clr>
        </p15:guide>
        <p15:guide id="2" pos="7015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FD38B4B3-BD83-0F3D-9263-5B4F23C82B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DA38C3-30E5-2A9D-4ED7-395515540B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4800" y="1940559"/>
            <a:ext cx="3546735" cy="350271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s-ES" sz="3200" dirty="0">
                <a:solidFill>
                  <a:schemeClr val="accent3"/>
                </a:solidFill>
                <a:latin typeface="Archivo" panose="020B0503020202020B04"/>
              </a:rPr>
              <a:t>P</a:t>
            </a:r>
            <a:r>
              <a:rPr lang="es-ES" sz="3200" b="1" dirty="0">
                <a:solidFill>
                  <a:schemeClr val="accent3"/>
                </a:solidFill>
                <a:latin typeface="Archivo" panose="020B0503020202020B04"/>
              </a:rPr>
              <a:t>resentación de la estrategia de cooperación iberoamericana 2023-2026</a:t>
            </a:r>
            <a:endParaRPr lang="es-ES" sz="3200" b="1" dirty="0">
              <a:latin typeface="Archivo" panose="020B0503020202020B04"/>
            </a:endParaRPr>
          </a:p>
          <a:p>
            <a:endParaRPr lang="es-ES" sz="3600" b="1" dirty="0">
              <a:latin typeface="Archivo" panose="020B0503020202020B04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C11BD9-97D2-A522-33EB-CC7B148886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4800" y="5816144"/>
            <a:ext cx="2966438" cy="916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b="1" dirty="0"/>
              <a:t>MARIANO JABONERO</a:t>
            </a:r>
          </a:p>
          <a:p>
            <a:pPr>
              <a:spcBef>
                <a:spcPts val="0"/>
              </a:spcBef>
            </a:pPr>
            <a:r>
              <a:rPr lang="pt-BR" sz="1200" b="1" dirty="0"/>
              <a:t>XIV ASAMBLEA GENERAL DE LA OEI</a:t>
            </a:r>
            <a:r>
              <a:rPr lang="pt-BR" sz="1200" dirty="0"/>
              <a:t> </a:t>
            </a:r>
            <a:endParaRPr lang="pt-BR" sz="1200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pt-BR" sz="1200" dirty="0"/>
              <a:t>Santo Domingo, República Dominicana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FAF6E4-C6F7-43EE-DCF7-BB0F0D9A9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r="2654"/>
          <a:stretch/>
        </p:blipFill>
        <p:spPr>
          <a:xfrm>
            <a:off x="1047373" y="1053411"/>
            <a:ext cx="6375889" cy="44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2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2">
            <a:extLst>
              <a:ext uri="{FF2B5EF4-FFF2-40B4-BE49-F238E27FC236}">
                <a16:creationId xmlns:a16="http://schemas.microsoft.com/office/drawing/2014/main" id="{B18916FA-555B-BB36-1BAF-82CD9F7A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23"/>
          <a:stretch/>
        </p:blipFill>
        <p:spPr>
          <a:xfrm>
            <a:off x="7714148" y="198249"/>
            <a:ext cx="4304858" cy="6461502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DC6E2C-5D57-4180-8082-2A30ED6BEC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600" y="410488"/>
            <a:ext cx="10070685" cy="900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2800" dirty="0">
                <a:solidFill>
                  <a:schemeClr val="accent4"/>
                </a:solidFill>
              </a:rPr>
              <a:t>LA COOPERACIÓN EN LOS PAÍSES</a:t>
            </a:r>
          </a:p>
          <a:p>
            <a:pPr>
              <a:spcBef>
                <a:spcPts val="0"/>
              </a:spcBef>
            </a:pPr>
            <a:r>
              <a:rPr lang="es-ES" sz="2800" dirty="0">
                <a:solidFill>
                  <a:schemeClr val="accent4"/>
                </a:solidFill>
              </a:rPr>
              <a:t>CON DESARROLLO EN TRANSICIÓN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BD9D29-A339-6622-CDD6-8EBA51FF3201}"/>
              </a:ext>
            </a:extLst>
          </p:cNvPr>
          <p:cNvSpPr txBox="1"/>
          <p:nvPr/>
        </p:nvSpPr>
        <p:spPr>
          <a:xfrm>
            <a:off x="719960" y="1956187"/>
            <a:ext cx="702466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4"/>
                </a:solidFill>
              </a:rPr>
              <a:t>Las trampas de los países de renta media (CEPAL)</a:t>
            </a:r>
          </a:p>
          <a:p>
            <a:endParaRPr lang="es-ES" b="1" dirty="0"/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Bajo nivel de productividad (no crece desde 1970) </a:t>
            </a: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Vulnerabilidad social (32% tasa de pobreza, ≈50% de trabajo informal)</a:t>
            </a: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Debilidad e insatisfacción institucional</a:t>
            </a: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Vulnerabilidad ambiental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5292A1-F222-93EB-C867-788793CA87FF}"/>
              </a:ext>
            </a:extLst>
          </p:cNvPr>
          <p:cNvSpPr txBox="1"/>
          <p:nvPr/>
        </p:nvSpPr>
        <p:spPr>
          <a:xfrm>
            <a:off x="719960" y="4225270"/>
            <a:ext cx="7024669" cy="18876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solidFill>
                  <a:schemeClr val="accent4"/>
                </a:solidFill>
              </a:rPr>
              <a:t>Una nueva agenda de cooperación iberoamericana:</a:t>
            </a:r>
          </a:p>
          <a:p>
            <a:endParaRPr lang="es-ES" b="1" dirty="0"/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Superar las brechas estructurales</a:t>
            </a: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Justicia social: derechos humanos, democracia e igualdad</a:t>
            </a: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Agenda de la equidad</a:t>
            </a:r>
          </a:p>
          <a:p>
            <a:pPr marL="285750" indent="-285750" algn="just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y Productividad de las personas con discapacidad en Iberoamérica”  </a:t>
            </a:r>
          </a:p>
        </p:txBody>
      </p:sp>
    </p:spTree>
    <p:extLst>
      <p:ext uri="{BB962C8B-B14F-4D97-AF65-F5344CB8AC3E}">
        <p14:creationId xmlns:p14="http://schemas.microsoft.com/office/powerpoint/2010/main" val="427841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4B908EC-25F9-5B11-2501-E6CE588E8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482" y="530646"/>
            <a:ext cx="11203518" cy="1298300"/>
          </a:xfrm>
        </p:spPr>
        <p:txBody>
          <a:bodyPr>
            <a:noAutofit/>
          </a:bodyPr>
          <a:lstStyle/>
          <a:p>
            <a:r>
              <a:rPr lang="es-ES" sz="2200" b="0" dirty="0">
                <a:solidFill>
                  <a:schemeClr val="accent1"/>
                </a:solidFill>
              </a:rPr>
              <a:t>LA ESTRATEGIA DE LA OEI 2023-2026 EN EL MARCO DE LA AGENDA 2030</a:t>
            </a:r>
          </a:p>
          <a:p>
            <a:endParaRPr lang="es-ES" sz="22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s-ES" sz="2000" dirty="0">
                <a:solidFill>
                  <a:schemeClr val="accent1"/>
                </a:solidFill>
              </a:rPr>
              <a:t>I- EJES MISIONALES</a:t>
            </a:r>
          </a:p>
          <a:p>
            <a:endParaRPr lang="es-ES" sz="2400" dirty="0">
              <a:solidFill>
                <a:schemeClr val="accent4"/>
              </a:solidFill>
            </a:endParaRPr>
          </a:p>
          <a:p>
            <a:r>
              <a:rPr lang="es-ES" sz="2400" b="0" dirty="0">
                <a:solidFill>
                  <a:schemeClr val="bg1"/>
                </a:solidFill>
              </a:rPr>
              <a:t> IBEROAMÉRICA 2030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34E74E-6374-B15A-FE8A-8DAFF6A9B2DE}"/>
              </a:ext>
            </a:extLst>
          </p:cNvPr>
          <p:cNvSpPr/>
          <p:nvPr/>
        </p:nvSpPr>
        <p:spPr>
          <a:xfrm>
            <a:off x="2516085" y="1828946"/>
            <a:ext cx="3464560" cy="179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accent3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</a:t>
            </a:r>
          </a:p>
          <a:p>
            <a:r>
              <a:rPr lang="es-ES" sz="1400" dirty="0">
                <a:solidFill>
                  <a:schemeClr val="tx1"/>
                </a:solidFill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1400" dirty="0">
                <a:solidFill>
                  <a:schemeClr val="tx1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rimera infancia, inclusión educativa, transformación educativa digital, innovación y liderazgo y gobernanza.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71A3192-94D0-0590-9B21-F2603E12A564}"/>
              </a:ext>
            </a:extLst>
          </p:cNvPr>
          <p:cNvSpPr/>
          <p:nvPr/>
        </p:nvSpPr>
        <p:spPr>
          <a:xfrm>
            <a:off x="2516085" y="3311342"/>
            <a:ext cx="3464560" cy="179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accent3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TÉCNICO PROFESIONAL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7ABC-A5DD-C121-1752-6512B2B66474}"/>
              </a:ext>
            </a:extLst>
          </p:cNvPr>
          <p:cNvSpPr/>
          <p:nvPr/>
        </p:nvSpPr>
        <p:spPr>
          <a:xfrm>
            <a:off x="2516085" y="4826401"/>
            <a:ext cx="3464560" cy="179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accent3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2030</a:t>
            </a:r>
          </a:p>
          <a:p>
            <a:r>
              <a:rPr lang="es-ES" sz="1400" dirty="0">
                <a:solidFill>
                  <a:schemeClr val="tx1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superior y ciencia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594EDD1-F339-5342-A3B1-D7F111FF1D67}"/>
              </a:ext>
            </a:extLst>
          </p:cNvPr>
          <p:cNvSpPr/>
          <p:nvPr/>
        </p:nvSpPr>
        <p:spPr>
          <a:xfrm>
            <a:off x="7929040" y="1828946"/>
            <a:ext cx="3464560" cy="179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accent3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DERECHOS HUMANOS, DEMOCRACIA e IGUALDAD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063B604-FAE0-9570-FA79-541DE7D7BAE6}"/>
              </a:ext>
            </a:extLst>
          </p:cNvPr>
          <p:cNvSpPr/>
          <p:nvPr/>
        </p:nvSpPr>
        <p:spPr>
          <a:xfrm>
            <a:off x="7929040" y="3311342"/>
            <a:ext cx="3464560" cy="179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accent3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</a:p>
          <a:p>
            <a:r>
              <a:rPr lang="es-ES" sz="1400" dirty="0">
                <a:solidFill>
                  <a:schemeClr val="tx1"/>
                </a:solidFill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1400" dirty="0">
                <a:solidFill>
                  <a:schemeClr val="tx1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 el desarrollo sostenible, y fomento de nuestra cultura.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2D6AF1C-3BC6-1964-7D71-18F58C01BBCA}"/>
              </a:ext>
            </a:extLst>
          </p:cNvPr>
          <p:cNvSpPr/>
          <p:nvPr/>
        </p:nvSpPr>
        <p:spPr>
          <a:xfrm>
            <a:off x="7929040" y="4826401"/>
            <a:ext cx="3464560" cy="179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accent3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LENGUAS</a:t>
            </a:r>
          </a:p>
          <a:p>
            <a:r>
              <a:rPr lang="es-ES" sz="1400" dirty="0">
                <a:solidFill>
                  <a:schemeClr val="tx1"/>
                </a:solidFill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1400" dirty="0">
                <a:solidFill>
                  <a:schemeClr val="tx1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romoción de la lengua española y portuguesa y promoción de nuestra diversidad lingüística. </a:t>
            </a:r>
          </a:p>
        </p:txBody>
      </p:sp>
      <p:pic>
        <p:nvPicPr>
          <p:cNvPr id="20" name="Gráfico 19" descr="Maletín contorno">
            <a:extLst>
              <a:ext uri="{FF2B5EF4-FFF2-40B4-BE49-F238E27FC236}">
                <a16:creationId xmlns:a16="http://schemas.microsoft.com/office/drawing/2014/main" id="{E1696947-07ED-29B3-A493-46AE8C1C0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217" y="3751126"/>
            <a:ext cx="914400" cy="914400"/>
          </a:xfrm>
          <a:prstGeom prst="rect">
            <a:avLst/>
          </a:prstGeom>
        </p:spPr>
      </p:pic>
      <p:pic>
        <p:nvPicPr>
          <p:cNvPr id="22" name="Gráfico 21" descr="Libros contorno">
            <a:extLst>
              <a:ext uri="{FF2B5EF4-FFF2-40B4-BE49-F238E27FC236}">
                <a16:creationId xmlns:a16="http://schemas.microsoft.com/office/drawing/2014/main" id="{590BFC09-50C9-E7B8-85E6-CFA9A7455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662" y="2268730"/>
            <a:ext cx="914400" cy="914400"/>
          </a:xfrm>
          <a:prstGeom prst="rect">
            <a:avLst/>
          </a:prstGeom>
        </p:spPr>
      </p:pic>
      <p:pic>
        <p:nvPicPr>
          <p:cNvPr id="24" name="Gráfico 23" descr="Chateo contorno">
            <a:extLst>
              <a:ext uri="{FF2B5EF4-FFF2-40B4-BE49-F238E27FC236}">
                <a16:creationId xmlns:a16="http://schemas.microsoft.com/office/drawing/2014/main" id="{1BA3294A-1165-20CE-4F9D-993313FF8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9642" y="5251227"/>
            <a:ext cx="944316" cy="944316"/>
          </a:xfrm>
          <a:prstGeom prst="rect">
            <a:avLst/>
          </a:prstGeom>
        </p:spPr>
      </p:pic>
      <p:pic>
        <p:nvPicPr>
          <p:cNvPr id="26" name="Gráfico 25" descr="Templo griego contorno">
            <a:extLst>
              <a:ext uri="{FF2B5EF4-FFF2-40B4-BE49-F238E27FC236}">
                <a16:creationId xmlns:a16="http://schemas.microsoft.com/office/drawing/2014/main" id="{E26B38DB-1FCF-9BEA-7492-E4E233701B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0038" y="3751126"/>
            <a:ext cx="914400" cy="914400"/>
          </a:xfrm>
          <a:prstGeom prst="rect">
            <a:avLst/>
          </a:prstGeom>
        </p:spPr>
      </p:pic>
      <p:pic>
        <p:nvPicPr>
          <p:cNvPr id="28" name="Gráfico 27" descr="Huella de mano contorno">
            <a:extLst>
              <a:ext uri="{FF2B5EF4-FFF2-40B4-BE49-F238E27FC236}">
                <a16:creationId xmlns:a16="http://schemas.microsoft.com/office/drawing/2014/main" id="{A53C13B8-C5DB-7884-D9D8-E76669A8D2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9878" y="2268730"/>
            <a:ext cx="914400" cy="914400"/>
          </a:xfrm>
          <a:prstGeom prst="rect">
            <a:avLst/>
          </a:prstGeom>
        </p:spPr>
      </p:pic>
      <p:pic>
        <p:nvPicPr>
          <p:cNvPr id="30" name="Gráfico 29" descr="Birrete contorno">
            <a:extLst>
              <a:ext uri="{FF2B5EF4-FFF2-40B4-BE49-F238E27FC236}">
                <a16:creationId xmlns:a16="http://schemas.microsoft.com/office/drawing/2014/main" id="{9067449E-39CC-DC57-02AB-3E22AD28E9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8482" y="5181637"/>
            <a:ext cx="1083496" cy="10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8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4B908EC-25F9-5B11-2501-E6CE588E8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8482" y="557630"/>
            <a:ext cx="11203518" cy="451935"/>
          </a:xfrm>
        </p:spPr>
        <p:txBody>
          <a:bodyPr>
            <a:noAutofit/>
          </a:bodyPr>
          <a:lstStyle/>
          <a:p>
            <a:r>
              <a:rPr lang="es-ES" sz="2000" dirty="0">
                <a:solidFill>
                  <a:schemeClr val="accent1"/>
                </a:solidFill>
              </a:rPr>
              <a:t>II - EJES ESTRUCTURALES</a:t>
            </a:r>
          </a:p>
          <a:p>
            <a:endParaRPr lang="es-ES" sz="2400" dirty="0">
              <a:solidFill>
                <a:schemeClr val="accent4"/>
              </a:solidFill>
            </a:endParaRPr>
          </a:p>
          <a:p>
            <a:r>
              <a:rPr lang="es-ES" sz="2400" b="0" dirty="0">
                <a:solidFill>
                  <a:schemeClr val="bg1"/>
                </a:solidFill>
              </a:rPr>
              <a:t> IBEROAMÉRICA 2030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34E74E-6374-B15A-FE8A-8DAFF6A9B2DE}"/>
              </a:ext>
            </a:extLst>
          </p:cNvPr>
          <p:cNvSpPr/>
          <p:nvPr/>
        </p:nvSpPr>
        <p:spPr>
          <a:xfrm>
            <a:off x="2546565" y="1544466"/>
            <a:ext cx="3634312" cy="179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accent3"/>
                </a:solidFill>
                <a:effectLst/>
                <a:latin typeface="Archivo 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RELACIONES CON OTROS ORGANISMOS MULTILATERALES: </a:t>
            </a:r>
            <a:r>
              <a:rPr lang="es-ES" sz="1400" dirty="0">
                <a:solidFill>
                  <a:schemeClr val="tx1"/>
                </a:solidFill>
                <a:effectLst/>
                <a:latin typeface="Archivo 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Unesco, OCDE, OIT, CPLP, SEGIB, Unión Europea y Banca Multilateral (BID, CAF, BCIE).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71A3192-94D0-0590-9B21-F2603E12A564}"/>
              </a:ext>
            </a:extLst>
          </p:cNvPr>
          <p:cNvSpPr/>
          <p:nvPr/>
        </p:nvSpPr>
        <p:spPr>
          <a:xfrm>
            <a:off x="2546565" y="3026862"/>
            <a:ext cx="3870116" cy="179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accent3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ESTRATEGICO DE COMUNICACIÓN:</a:t>
            </a:r>
          </a:p>
          <a:p>
            <a:r>
              <a:rPr lang="es-ES" sz="1400" dirty="0">
                <a:solidFill>
                  <a:schemeClr val="tx1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Seguir siendo líderes.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7ABC-A5DD-C121-1752-6512B2B66474}"/>
              </a:ext>
            </a:extLst>
          </p:cNvPr>
          <p:cNvSpPr/>
          <p:nvPr/>
        </p:nvSpPr>
        <p:spPr>
          <a:xfrm>
            <a:off x="2516085" y="4369201"/>
            <a:ext cx="3464560" cy="179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accent3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CORPORATIVA DIGITAL: </a:t>
            </a:r>
            <a:r>
              <a:rPr lang="es-ES" sz="1400" dirty="0">
                <a:solidFill>
                  <a:schemeClr val="tx1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Comunicación interna y publicaciones.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594EDD1-F339-5342-A3B1-D7F111FF1D67}"/>
              </a:ext>
            </a:extLst>
          </p:cNvPr>
          <p:cNvSpPr/>
          <p:nvPr/>
        </p:nvSpPr>
        <p:spPr>
          <a:xfrm>
            <a:off x="8006084" y="2162956"/>
            <a:ext cx="3464560" cy="179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accent3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 IBEROAMERICANO DE EDUCACIÓN PRODUCTIVIDAD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063B604-FAE0-9570-FA79-541DE7D7BAE6}"/>
              </a:ext>
            </a:extLst>
          </p:cNvPr>
          <p:cNvSpPr/>
          <p:nvPr/>
        </p:nvSpPr>
        <p:spPr>
          <a:xfrm>
            <a:off x="7982802" y="3635827"/>
            <a:ext cx="3464560" cy="1793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accent3"/>
                </a:solidFill>
                <a:effectLst/>
                <a:latin typeface="Archivo-Light" panose="020B0503020202020B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 IBEROAMERICANO DE FORMACIÓN Y APRENDIZAJE PARA LA COOPERACIÓN </a:t>
            </a:r>
          </a:p>
        </p:txBody>
      </p:sp>
      <p:pic>
        <p:nvPicPr>
          <p:cNvPr id="4" name="Gráfico 3" descr="Ciclismo en compañía contorno">
            <a:extLst>
              <a:ext uri="{FF2B5EF4-FFF2-40B4-BE49-F238E27FC236}">
                <a16:creationId xmlns:a16="http://schemas.microsoft.com/office/drawing/2014/main" id="{09AD5BCB-E24D-D7E3-2379-E40DAF869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911" y="1784533"/>
            <a:ext cx="914400" cy="914400"/>
          </a:xfrm>
          <a:prstGeom prst="rect">
            <a:avLst/>
          </a:prstGeom>
        </p:spPr>
      </p:pic>
      <p:pic>
        <p:nvPicPr>
          <p:cNvPr id="7" name="Gráfico 6" descr="Crecimiento empresarial contorno">
            <a:extLst>
              <a:ext uri="{FF2B5EF4-FFF2-40B4-BE49-F238E27FC236}">
                <a16:creationId xmlns:a16="http://schemas.microsoft.com/office/drawing/2014/main" id="{0D329FDE-03F2-ABBE-A667-C2F6A927B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1268" y="2637840"/>
            <a:ext cx="844200" cy="844200"/>
          </a:xfrm>
          <a:prstGeom prst="rect">
            <a:avLst/>
          </a:prstGeom>
        </p:spPr>
      </p:pic>
      <p:pic>
        <p:nvPicPr>
          <p:cNvPr id="13" name="Gráfico 12" descr="Smartphone contorno">
            <a:extLst>
              <a:ext uri="{FF2B5EF4-FFF2-40B4-BE49-F238E27FC236}">
                <a16:creationId xmlns:a16="http://schemas.microsoft.com/office/drawing/2014/main" id="{73A2D433-D7B5-F640-297B-09437CC2A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6938" y="4916791"/>
            <a:ext cx="698787" cy="698787"/>
          </a:xfrm>
          <a:prstGeom prst="rect">
            <a:avLst/>
          </a:prstGeom>
        </p:spPr>
      </p:pic>
      <p:pic>
        <p:nvPicPr>
          <p:cNvPr id="17" name="Gráfico 16" descr="Megáfono contorno">
            <a:extLst>
              <a:ext uri="{FF2B5EF4-FFF2-40B4-BE49-F238E27FC236}">
                <a16:creationId xmlns:a16="http://schemas.microsoft.com/office/drawing/2014/main" id="{96D5740B-51EC-BD3A-C943-49A0D9C9C5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2911" y="3494994"/>
            <a:ext cx="819604" cy="819604"/>
          </a:xfrm>
          <a:prstGeom prst="rect">
            <a:avLst/>
          </a:prstGeom>
        </p:spPr>
      </p:pic>
      <p:pic>
        <p:nvPicPr>
          <p:cNvPr id="19" name="Gráfico 18" descr="Libro abierto contorno">
            <a:extLst>
              <a:ext uri="{FF2B5EF4-FFF2-40B4-BE49-F238E27FC236}">
                <a16:creationId xmlns:a16="http://schemas.microsoft.com/office/drawing/2014/main" id="{D1CF25DE-0C03-EEA3-47A9-687A2B9A1A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11266" y="4110711"/>
            <a:ext cx="844201" cy="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1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4B908EC-25F9-5B11-2501-E6CE588E8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434" y="462387"/>
            <a:ext cx="11203518" cy="451935"/>
          </a:xfrm>
        </p:spPr>
        <p:txBody>
          <a:bodyPr>
            <a:noAutofit/>
          </a:bodyPr>
          <a:lstStyle/>
          <a:p>
            <a:r>
              <a:rPr lang="es-ES" sz="2000" dirty="0">
                <a:solidFill>
                  <a:schemeClr val="accent1"/>
                </a:solidFill>
              </a:rPr>
              <a:t>ALGUNOS DATOS SOBRE LA OEI</a:t>
            </a:r>
          </a:p>
          <a:p>
            <a:endParaRPr lang="es-ES" sz="2400" dirty="0">
              <a:solidFill>
                <a:schemeClr val="accent4"/>
              </a:solidFill>
            </a:endParaRPr>
          </a:p>
          <a:p>
            <a:r>
              <a:rPr lang="es-ES" sz="2400" b="0" dirty="0">
                <a:solidFill>
                  <a:schemeClr val="bg1"/>
                </a:solidFill>
              </a:rPr>
              <a:t> IBEROAMÉRICA 2030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1EBCED-F15C-F5C8-0D96-D005D413F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18" y="914322"/>
            <a:ext cx="6609862" cy="29679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43F3E3A-AFAB-01C7-0FBC-6CC955D589BB}"/>
              </a:ext>
            </a:extLst>
          </p:cNvPr>
          <p:cNvSpPr txBox="1"/>
          <p:nvPr/>
        </p:nvSpPr>
        <p:spPr>
          <a:xfrm>
            <a:off x="604434" y="3994956"/>
            <a:ext cx="31811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1"/>
                </a:solidFill>
              </a:rPr>
              <a:t>FUNCIONARIOS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8989DC-9309-B256-E2A1-05FED4BE8780}"/>
              </a:ext>
            </a:extLst>
          </p:cNvPr>
          <p:cNvSpPr txBox="1"/>
          <p:nvPr/>
        </p:nvSpPr>
        <p:spPr>
          <a:xfrm>
            <a:off x="604434" y="4441031"/>
            <a:ext cx="39858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/>
              <a:t>370 directivos y funcionarios de toda Iberoamérica </a:t>
            </a:r>
            <a:r>
              <a:rPr lang="es-ES" sz="1600" dirty="0"/>
              <a:t>(68% mujeres y 32% hombres), que representan uno de los equipos humanos y profesionales de más alto estándar en la región. Colaboran en la ejecución de los proyectos </a:t>
            </a:r>
            <a:r>
              <a:rPr lang="es-ES" sz="1600" b="1" dirty="0"/>
              <a:t>más de 4.000 técnicos y expertos.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B5ECC7-C901-6C75-9458-20EDF8B3AEB3}"/>
              </a:ext>
            </a:extLst>
          </p:cNvPr>
          <p:cNvSpPr txBox="1"/>
          <p:nvPr/>
        </p:nvSpPr>
        <p:spPr>
          <a:xfrm>
            <a:off x="4968881" y="3989769"/>
            <a:ext cx="35564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1"/>
                </a:solidFill>
              </a:rPr>
              <a:t>SOCIOS CON QUIEN TRABAJA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1FFA52-9A08-5042-64BD-075E0786B9F6}"/>
              </a:ext>
            </a:extLst>
          </p:cNvPr>
          <p:cNvSpPr txBox="1"/>
          <p:nvPr/>
        </p:nvSpPr>
        <p:spPr>
          <a:xfrm>
            <a:off x="4968881" y="4441031"/>
            <a:ext cx="660986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Ministerios de educación, ciencia y cultura de los 23 países miembros, embajadas, gobiernos departamentales, ayuntamientos, organismos multilaterales de cooperación, ONG, banca multilateral de desarrollo, empresas, fundaciones, instituciones educativas, culturas y de desarrollo científico y económico, universidades y centros de investigación, escuelas, parques tecnológicos, cámaras de comercio, emprendedores y gestores culturales y sociales.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6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94F17A9-E645-F633-900C-9212461D8344}"/>
              </a:ext>
            </a:extLst>
          </p:cNvPr>
          <p:cNvSpPr txBox="1"/>
          <p:nvPr/>
        </p:nvSpPr>
        <p:spPr>
          <a:xfrm>
            <a:off x="7632526" y="1033665"/>
            <a:ext cx="35564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CREADA EN 1949,</a:t>
            </a:r>
          </a:p>
          <a:p>
            <a:r>
              <a:rPr lang="es-ES" b="1" dirty="0">
                <a:solidFill>
                  <a:schemeClr val="accent1"/>
                </a:solidFill>
              </a:rPr>
              <a:t>ES LA ORGANIZACIÓN</a:t>
            </a:r>
          </a:p>
          <a:p>
            <a:r>
              <a:rPr lang="es-ES" b="1" dirty="0">
                <a:solidFill>
                  <a:schemeClr val="accent1"/>
                </a:solidFill>
              </a:rPr>
              <a:t>DECANA DEL SISTEMA</a:t>
            </a:r>
          </a:p>
          <a:p>
            <a:r>
              <a:rPr lang="es-ES" b="1" dirty="0">
                <a:solidFill>
                  <a:schemeClr val="accent1"/>
                </a:solidFill>
              </a:rPr>
              <a:t>IBEROAMERICANA </a:t>
            </a:r>
          </a:p>
          <a:p>
            <a:endParaRPr lang="es-ES" b="1" dirty="0">
              <a:solidFill>
                <a:schemeClr val="accent1"/>
              </a:solidFill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BBC4E97-0BBB-951C-846F-F4A799F9EB36}"/>
              </a:ext>
            </a:extLst>
          </p:cNvPr>
          <p:cNvCxnSpPr>
            <a:cxnSpLocks/>
          </p:cNvCxnSpPr>
          <p:nvPr/>
        </p:nvCxnSpPr>
        <p:spPr>
          <a:xfrm>
            <a:off x="7755781" y="2398284"/>
            <a:ext cx="11321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5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CA3F534-8BE0-BC2F-3425-27E7196A7D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/>
              <a:t>Gracias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66730F71-20D6-C6A9-2A41-1160BFCA7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/>
              <a:t>Obrigado</a:t>
            </a:r>
            <a:endParaRPr lang="es-ES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D91D212-BD1C-9D9B-467B-D01C3C4E93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2200" dirty="0">
                <a:solidFill>
                  <a:schemeClr val="accent1"/>
                </a:solidFill>
              </a:rPr>
              <a:t>HACEMOS QUE</a:t>
            </a:r>
          </a:p>
          <a:p>
            <a:r>
              <a:rPr lang="es-ES" sz="2200" dirty="0">
                <a:solidFill>
                  <a:schemeClr val="accent1"/>
                </a:solidFill>
              </a:rPr>
              <a:t>LA COOPERACIÓN</a:t>
            </a:r>
          </a:p>
          <a:p>
            <a:r>
              <a:rPr lang="es-ES" sz="2200" dirty="0">
                <a:solidFill>
                  <a:schemeClr val="accent1"/>
                </a:solidFill>
              </a:rPr>
              <a:t>SUCEDA</a:t>
            </a:r>
          </a:p>
          <a:p>
            <a:endParaRPr lang="es-ES" dirty="0"/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BF95F73D-A0FF-C34E-7EBC-DD54CABE20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832" t="448" r="-1832" b="36518"/>
          <a:stretch/>
        </p:blipFill>
        <p:spPr>
          <a:xfrm>
            <a:off x="4773613" y="1042988"/>
            <a:ext cx="6376987" cy="4494212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2B4F975-6D75-5385-3489-8E53C7EEF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8480" y="6188312"/>
            <a:ext cx="2174240" cy="313592"/>
          </a:xfrm>
          <a:prstGeom prst="rect">
            <a:avLst/>
          </a:prstGeom>
        </p:spPr>
      </p:pic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58F47C2D-47ED-A1D8-024F-061B2565A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98" y="3752645"/>
            <a:ext cx="1530610" cy="1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lores corporativos OEI">
      <a:dk1>
        <a:srgbClr val="000000"/>
      </a:dk1>
      <a:lt1>
        <a:sysClr val="window" lastClr="FFFFFF"/>
      </a:lt1>
      <a:dk2>
        <a:srgbClr val="565550"/>
      </a:dk2>
      <a:lt2>
        <a:srgbClr val="E9E4E2"/>
      </a:lt2>
      <a:accent1>
        <a:srgbClr val="00AEC3"/>
      </a:accent1>
      <a:accent2>
        <a:srgbClr val="C7D301"/>
      </a:accent2>
      <a:accent3>
        <a:srgbClr val="014380"/>
      </a:accent3>
      <a:accent4>
        <a:srgbClr val="04A583"/>
      </a:accent4>
      <a:accent5>
        <a:srgbClr val="7B7A77"/>
      </a:accent5>
      <a:accent6>
        <a:srgbClr val="000000"/>
      </a:accent6>
      <a:hlink>
        <a:srgbClr val="00AEC3"/>
      </a:hlink>
      <a:folHlink>
        <a:srgbClr val="C7D30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OEI.potx" id="{B5FCBB21-B604-4AF0-8C95-A5CED294FFF6}" vid="{C83A8DD0-8CAA-42BD-BA10-58E38D3188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9EF831C579EE541B1910B937F0DCAA7" ma:contentTypeVersion="16" ma:contentTypeDescription="Crear nuevo documento." ma:contentTypeScope="" ma:versionID="25ddc43b2dc6511f4385e3ed742bef17">
  <xsd:schema xmlns:xsd="http://www.w3.org/2001/XMLSchema" xmlns:xs="http://www.w3.org/2001/XMLSchema" xmlns:p="http://schemas.microsoft.com/office/2006/metadata/properties" xmlns:ns2="69d42ad0-3e44-4ed6-83f7-8cc95074192b" xmlns:ns3="2fc93ef0-5254-4c9b-ac97-4516ffeb27c6" targetNamespace="http://schemas.microsoft.com/office/2006/metadata/properties" ma:root="true" ma:fieldsID="b79fcd9c9db4528bb4782e932c768e50" ns2:_="" ns3:_="">
    <xsd:import namespace="69d42ad0-3e44-4ed6-83f7-8cc95074192b"/>
    <xsd:import namespace="2fc93ef0-5254-4c9b-ac97-4516ffeb27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42ad0-3e44-4ed6-83f7-8cc950741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807887c5-9725-4479-af8b-95a8e88816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93ef0-5254-4c9b-ac97-4516ffeb27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173176-0aa2-47ac-856b-6a83c91ecf66}" ma:internalName="TaxCatchAll" ma:showField="CatchAllData" ma:web="2fc93ef0-5254-4c9b-ac97-4516ffeb27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d42ad0-3e44-4ed6-83f7-8cc95074192b">
      <Terms xmlns="http://schemas.microsoft.com/office/infopath/2007/PartnerControls"/>
    </lcf76f155ced4ddcb4097134ff3c332f>
    <TaxCatchAll xmlns="2fc93ef0-5254-4c9b-ac97-4516ffeb27c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932E78-A84B-4D99-B6C1-1096D99093DB}"/>
</file>

<file path=customXml/itemProps2.xml><?xml version="1.0" encoding="utf-8"?>
<ds:datastoreItem xmlns:ds="http://schemas.openxmlformats.org/officeDocument/2006/customXml" ds:itemID="{D4685465-E574-4679-A645-7E4F575C6F11}">
  <ds:schemaRefs>
    <ds:schemaRef ds:uri="0dfe1c1b-3d87-49e6-a7a5-b097fca86d8f"/>
    <ds:schemaRef ds:uri="24357d94-2ed1-4470-8499-59aed89b4b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FDC61E-2DFD-48A2-A04A-AD340A1BFE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Plantilla_presentación_OEI</Template>
  <TotalTime>370</TotalTime>
  <Words>399</Words>
  <Application>Microsoft Office PowerPoint</Application>
  <PresentationFormat>Panorámica</PresentationFormat>
  <Paragraphs>58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Archivo</vt:lpstr>
      <vt:lpstr>Archivo Light</vt:lpstr>
      <vt:lpstr>Archivo Medium</vt:lpstr>
      <vt:lpstr>Archivo-Light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Noelia Gordon</dc:creator>
  <cp:lastModifiedBy>Noelia Cantero</cp:lastModifiedBy>
  <cp:revision>9</cp:revision>
  <dcterms:created xsi:type="dcterms:W3CDTF">2020-08-25T11:23:22Z</dcterms:created>
  <dcterms:modified xsi:type="dcterms:W3CDTF">2023-05-11T07:15:00Z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0x01010049EF831C579EE541B1910B937F0DCAA7</vt:lpwstr>
  </property>
  <property fmtid="{D5CDD505-2E9C-101B-9397-08002B2CF9AE}" pid="3" name="MediaServiceImageTags">
    <vt:lpwstr/>
  </property>
</Properties>
</file>