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1" r:id="rId6"/>
    <p:sldId id="352" r:id="rId7"/>
    <p:sldId id="293" r:id="rId8"/>
    <p:sldId id="349" r:id="rId9"/>
    <p:sldId id="351" r:id="rId10"/>
    <p:sldId id="304" r:id="rId11"/>
    <p:sldId id="305" r:id="rId12"/>
    <p:sldId id="353" r:id="rId13"/>
    <p:sldId id="310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6BC2-0628-46DD-B4D3-A807962CA42E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D1D6-E262-468B-9F3E-7575C70DC6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4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51648E5-D56A-4EB5-85D5-5872AA13A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AF718-16E3-43A1-A1B2-E9AAEB99E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5" y="5142654"/>
            <a:ext cx="3018686" cy="1961794"/>
          </a:xfrm>
          <a:prstGeom prst="rect">
            <a:avLst/>
          </a:prstGeom>
        </p:spPr>
      </p:pic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7ABAEDD1-AF37-4488-B6D4-BAEAD0301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7375" y="1039091"/>
            <a:ext cx="6375890" cy="44937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B0EBE-B654-47AD-BE01-ED2E42C5E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1544" y="1891420"/>
            <a:ext cx="2966438" cy="1169324"/>
          </a:xfrm>
        </p:spPr>
        <p:txBody>
          <a:bodyPr>
            <a:noAutofit/>
          </a:bodyPr>
          <a:lstStyle>
            <a:lvl1pPr marL="0" indent="0">
              <a:buNone/>
              <a:defRPr sz="35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64733C8-5F1C-4168-909F-A119C3F6D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1543" y="3060486"/>
            <a:ext cx="2966438" cy="66959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3D43F08-D818-4F66-A9B7-99B0053B2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1543" y="4174319"/>
            <a:ext cx="2966438" cy="5240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completo del evento o conferencia o seminario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2C7CF8CA-2E25-48D0-A52D-78C2DF33E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1543" y="4719684"/>
            <a:ext cx="2966438" cy="387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Lugar del evento</a:t>
            </a:r>
          </a:p>
          <a:p>
            <a:pPr lvl="0"/>
            <a:r>
              <a:rPr lang="es-ES"/>
              <a:t>Fecha del evento</a:t>
            </a:r>
          </a:p>
        </p:txBody>
      </p:sp>
    </p:spTree>
    <p:extLst>
      <p:ext uri="{BB962C8B-B14F-4D97-AF65-F5344CB8AC3E}">
        <p14:creationId xmlns:p14="http://schemas.microsoft.com/office/powerpoint/2010/main" val="410399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>
                <a:solidFill>
                  <a:schemeClr val="tx2"/>
                </a:solidFill>
              </a:defRPr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id="{DED15A47-0EDA-4438-9BF1-9A17F645B5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78116" y="1540042"/>
            <a:ext cx="6183647" cy="4655274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14BF3AAB-932E-46EF-B96D-3F7FBCCFA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F89126C-4B56-410C-9022-C31CB4C8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1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0B325B7D-5D53-421A-BAC4-2FE55BB45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1" name="Marcador de tabla 10">
            <a:extLst>
              <a:ext uri="{FF2B5EF4-FFF2-40B4-BE49-F238E27FC236}">
                <a16:creationId xmlns:a16="http://schemas.microsoft.com/office/drawing/2014/main" id="{DC344F55-B03E-4C0D-97CD-F1BC6EA973C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14388" y="1806575"/>
            <a:ext cx="10080625" cy="4092575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B24DFB01-17D3-4D0E-BE85-8F973B51AF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7CD74F5E-D88E-4290-A97B-1F7288683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64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51648E5-D56A-4EB5-85D5-5872AA13A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" y="0"/>
            <a:ext cx="12187263" cy="685800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AF718-16E3-43A1-A1B2-E9AAEB99E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5" y="737210"/>
            <a:ext cx="2155934" cy="1401106"/>
          </a:xfrm>
          <a:prstGeom prst="rect">
            <a:avLst/>
          </a:prstGeom>
        </p:spPr>
      </p:pic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7ABAEDD1-AF37-4488-B6D4-BAEAD0301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4310" y="1042753"/>
            <a:ext cx="6375890" cy="44937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B0EBE-B654-47AD-BE01-ED2E42C5E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8229" y="2345457"/>
            <a:ext cx="3380316" cy="499163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Agradecimiento 1 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64733C8-5F1C-4168-909F-A119C3F6D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228" y="2844621"/>
            <a:ext cx="3380316" cy="49916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Agradecimiento 2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3D43F08-D818-4F66-A9B7-99B0053B2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7356" y="5798634"/>
            <a:ext cx="3111189" cy="8251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043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3F74D78D-5FF0-4362-B57A-A3FB3B7FDF19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38BC33C-AC23-4886-9F5C-30D6C6B17B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99" y="2355010"/>
            <a:ext cx="3986857" cy="395089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ACC3A891-5449-4C07-A6F3-9F00AC783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8576" y="937944"/>
            <a:ext cx="5894403" cy="59142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ÍNDICE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DECB4223-DDF0-4303-85D2-10D9EC35D3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8576" y="1388794"/>
            <a:ext cx="7127981" cy="591425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sp>
        <p:nvSpPr>
          <p:cNvPr id="19" name="Marcador de contenido 5">
            <a:extLst>
              <a:ext uri="{FF2B5EF4-FFF2-40B4-BE49-F238E27FC236}">
                <a16:creationId xmlns:a16="http://schemas.microsoft.com/office/drawing/2014/main" id="{D87C6C19-3B48-430D-93D8-A136EEBA8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6363" y="2355011"/>
            <a:ext cx="5779950" cy="3950897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71251" y="-207966"/>
            <a:ext cx="2627888" cy="11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6392" y="0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6211" y="5808259"/>
            <a:ext cx="1976389" cy="17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3722" y="-1585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850785" y="4925442"/>
            <a:ext cx="1186945" cy="2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6392" y="0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21" y="5666381"/>
            <a:ext cx="2733691" cy="12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6392" y="0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8606" y="4922449"/>
            <a:ext cx="1186945" cy="2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F303A51-233E-4FEB-A141-494756365F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0876ABE-35D0-47D6-BCA2-AFA4C370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1597AF-B2CB-41AA-867B-0E352AD59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8450" y="1595887"/>
            <a:ext cx="6183313" cy="459942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4634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n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BE2796-D8CC-41E2-9DCD-052E528D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14ED2-8307-4CBE-99A4-5DE774AC9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F0D1E09-F476-40B5-82AE-0205EFBC5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A460458-C8B4-4042-8441-B93330995B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097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F9152246-D9B5-404C-A420-8C0BE7690BB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09778" y="2505075"/>
            <a:ext cx="5157787" cy="368458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259EF012-B1D1-445D-A86F-276D5141F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E1415245-BE63-4CFB-AF4C-991B71B02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08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múltipl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BF0D1E09-F476-40B5-82AE-0205EFBC5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C6E7DC4-5FFE-442A-9F8A-399E0B1145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1784" y="2252389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9F8F609-EDCB-4D23-8614-0C8255E803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308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FD207B34-3D08-4FA7-BDED-D53E229D99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09789" y="2252390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7" name="Marcador de posición de imagen 4">
            <a:extLst>
              <a:ext uri="{FF2B5EF4-FFF2-40B4-BE49-F238E27FC236}">
                <a16:creationId xmlns:a16="http://schemas.microsoft.com/office/drawing/2014/main" id="{F5EE82B9-D3FE-4A32-B507-6D90FE330F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37794" y="2252389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9D78340C-FF25-4449-A204-21457091A9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2313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C1F2CEF5-A455-4E2E-85E6-AD692FB9D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0318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26059715-DA23-4A3E-97AD-D00E4111D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FF34AB01-3ECD-4CD2-8A86-A4B422E79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458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CCB3AA-0ECF-433B-BBB7-286C68BE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36069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C92D1C-1F8C-4119-B781-E674D430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370258"/>
            <a:ext cx="10080624" cy="35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378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51" r:id="rId4"/>
    <p:sldLayoutId id="2147483666" r:id="rId5"/>
    <p:sldLayoutId id="2147483667" r:id="rId6"/>
    <p:sldLayoutId id="2147483660" r:id="rId7"/>
    <p:sldLayoutId id="2147483653" r:id="rId8"/>
    <p:sldLayoutId id="2147483663" r:id="rId9"/>
    <p:sldLayoutId id="2147483661" r:id="rId10"/>
    <p:sldLayoutId id="2147483654" r:id="rId11"/>
    <p:sldLayoutId id="21474836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7015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i.int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7CA5E9-5DE8-402F-A597-8489A64280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4715" y="1920450"/>
            <a:ext cx="4334527" cy="3017100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</a:rPr>
              <a:t>Presentación de los avances del Programa de Cooperación interinstitucional</a:t>
            </a:r>
          </a:p>
          <a:p>
            <a:pPr algn="ctr"/>
            <a:r>
              <a:rPr lang="es-ES" sz="3200" dirty="0">
                <a:solidFill>
                  <a:schemeClr val="accent3"/>
                </a:solidFill>
              </a:rPr>
              <a:t>2022</a:t>
            </a:r>
            <a:endParaRPr lang="es-ES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635610-6534-4963-E453-9A059E59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1" y="1854355"/>
            <a:ext cx="6255439" cy="31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0"/>
          <a:stretch/>
        </p:blipFill>
        <p:spPr>
          <a:xfrm>
            <a:off x="3962400" y="-27019"/>
            <a:ext cx="8238836" cy="6885019"/>
          </a:xfrm>
        </p:spPr>
      </p:pic>
      <p:sp>
        <p:nvSpPr>
          <p:cNvPr id="8" name="Marcador de texto 10"/>
          <p:cNvSpPr>
            <a:spLocks noGrp="1"/>
          </p:cNvSpPr>
          <p:nvPr>
            <p:ph type="body" idx="1"/>
          </p:nvPr>
        </p:nvSpPr>
        <p:spPr>
          <a:xfrm>
            <a:off x="668670" y="1447619"/>
            <a:ext cx="3091671" cy="1967871"/>
          </a:xfrm>
        </p:spPr>
        <p:txBody>
          <a:bodyPr>
            <a:noAutofit/>
          </a:bodyPr>
          <a:lstStyle/>
          <a:p>
            <a:r>
              <a:rPr lang="es-ES" sz="3200" b="1" i="0" dirty="0">
                <a:effectLst/>
                <a:latin typeface="+mn-lt"/>
              </a:rPr>
              <a:t>Hacemos que la cooperación suceda.</a:t>
            </a:r>
          </a:p>
          <a:p>
            <a:pPr algn="ctr"/>
            <a:r>
              <a:rPr lang="es-ES" sz="3200" b="1" dirty="0"/>
              <a:t>¡Gracias!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C6E5F7B9-1F02-45B2-B983-44C7FF6AF874}"/>
              </a:ext>
            </a:extLst>
          </p:cNvPr>
          <p:cNvSpPr txBox="1">
            <a:spLocks/>
          </p:cNvSpPr>
          <p:nvPr/>
        </p:nvSpPr>
        <p:spPr>
          <a:xfrm>
            <a:off x="668670" y="4404894"/>
            <a:ext cx="2495770" cy="1005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600" dirty="0">
                <a:hlinkClick r:id="rId3"/>
              </a:rPr>
              <a:t>www.oei.int</a:t>
            </a:r>
            <a:endParaRPr lang="es-ES" sz="2600" dirty="0"/>
          </a:p>
          <a:p>
            <a:pPr>
              <a:lnSpc>
                <a:spcPct val="100000"/>
              </a:lnSpc>
            </a:pPr>
            <a:r>
              <a:rPr lang="es-ES" sz="2600" b="0" dirty="0">
                <a:latin typeface="+mn-lt"/>
              </a:rPr>
              <a:t>@EspacioOEI</a:t>
            </a:r>
            <a:br>
              <a:rPr lang="es-ES" sz="2400" b="0" dirty="0">
                <a:latin typeface="+mn-lt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7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7D0EC11C-8DEB-4ADA-BA94-4028BDC59F5E}"/>
              </a:ext>
            </a:extLst>
          </p:cNvPr>
          <p:cNvSpPr txBox="1">
            <a:spLocks/>
          </p:cNvSpPr>
          <p:nvPr/>
        </p:nvSpPr>
        <p:spPr>
          <a:xfrm>
            <a:off x="926838" y="1559150"/>
            <a:ext cx="10338324" cy="46865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Promover la apropiación social del Patrimonio Cultural y la importancia de la participación social</a:t>
            </a:r>
            <a:r>
              <a:rPr lang="es-ES" sz="2000" dirty="0">
                <a:cs typeface="Arial"/>
              </a:rPr>
              <a:t> en línea con la Convención de Faro (2005) sobre el valor del Patrimonio cultural y la Carta Cultural Iberoamericana (2006).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>
                <a:cs typeface="Arial"/>
              </a:rPr>
              <a:t>Poner a disposición conocimientos, </a:t>
            </a:r>
            <a:r>
              <a:rPr lang="es-ES" sz="2400" b="1" dirty="0">
                <a:solidFill>
                  <a:schemeClr val="accent1"/>
                </a:solidFill>
              </a:rPr>
              <a:t>experiencias, metodologías y herramientas </a:t>
            </a:r>
            <a:r>
              <a:rPr lang="es-ES" sz="2000" dirty="0">
                <a:cs typeface="Arial"/>
              </a:rPr>
              <a:t>que estimulen la formación y mejorar las capacidades para la extensión, creación y gestión de rutas e itinerarios culturales.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Fomentar la cooperación y el trabajo en red </a:t>
            </a:r>
            <a:r>
              <a:rPr lang="es-ES" sz="2000" dirty="0">
                <a:cs typeface="Arial"/>
              </a:rPr>
              <a:t>y promover sinergias, apoyando la investigación, identificando contenidos y tendencias que refuercen y actualicen espacios de reflexión, producción y difusión.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>
                <a:cs typeface="Arial"/>
              </a:rPr>
              <a:t>Intercambio de conocimientos y experiencias: avanzar hacia la creación de una </a:t>
            </a:r>
            <a:r>
              <a:rPr lang="es-ES" sz="2400" b="1" dirty="0">
                <a:solidFill>
                  <a:schemeClr val="accent1"/>
                </a:solidFill>
              </a:rPr>
              <a:t>Cátedra Iberoamericana de Rutas e Itinerarios Culturales</a:t>
            </a:r>
            <a:r>
              <a:rPr lang="es-ES" sz="2000" dirty="0">
                <a:cs typeface="Arial"/>
              </a:rPr>
              <a:t>.</a:t>
            </a:r>
          </a:p>
          <a:p>
            <a:endParaRPr lang="es-ES" sz="2000" dirty="0">
              <a:cs typeface="Arial"/>
            </a:endParaRPr>
          </a:p>
          <a:p>
            <a:endParaRPr lang="es-ES" sz="1600" b="1" dirty="0">
              <a:solidFill>
                <a:srgbClr val="4F5669"/>
              </a:solidFill>
              <a:cs typeface="Arial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E20FBBAB-825E-48D3-949A-E1779630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601" y="481857"/>
            <a:ext cx="4226069" cy="436161"/>
          </a:xfrm>
        </p:spPr>
        <p:txBody>
          <a:bodyPr anchor="ctr" anchorCtr="0">
            <a:noAutofit/>
          </a:bodyPr>
          <a:lstStyle/>
          <a:p>
            <a:r>
              <a:rPr lang="es-ES" sz="3000" dirty="0"/>
              <a:t>Objetivos:</a:t>
            </a:r>
          </a:p>
        </p:txBody>
      </p:sp>
    </p:spTree>
    <p:extLst>
      <p:ext uri="{BB962C8B-B14F-4D97-AF65-F5344CB8AC3E}">
        <p14:creationId xmlns:p14="http://schemas.microsoft.com/office/powerpoint/2010/main" val="19397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7D0EC11C-8DEB-4ADA-BA94-4028BDC59F5E}"/>
              </a:ext>
            </a:extLst>
          </p:cNvPr>
          <p:cNvSpPr txBox="1">
            <a:spLocks/>
          </p:cNvSpPr>
          <p:nvPr/>
        </p:nvSpPr>
        <p:spPr>
          <a:xfrm>
            <a:off x="926838" y="1306286"/>
            <a:ext cx="10338324" cy="49393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Fortalecimiento y capacitación en terreno: </a:t>
            </a:r>
            <a:r>
              <a:rPr lang="es-ES" sz="2000" dirty="0">
                <a:cs typeface="Arial"/>
              </a:rPr>
              <a:t>desplegar capacidades, intercambiar experiencias validadas y buenas prácticas probadas en terreno y con potencial para trasladarse a otros entornos y realidades.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Incubadora de emprendimientos culturales "RUTEALC": </a:t>
            </a:r>
            <a:r>
              <a:rPr lang="es-ES" sz="2000" dirty="0">
                <a:cs typeface="Arial"/>
              </a:rPr>
              <a:t>apoyar la gestación de proyectos basados en el acompañamiento, el emprendimiento y la mentoría en torno a las rutas y los itinerarios culturales.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Cátedra de Patrimonio y Rutas Culturales/Red Iberoamericana de Estudios de los Itinerarios y Rutas Culturales: </a:t>
            </a:r>
            <a:r>
              <a:rPr lang="es-ES" sz="2000" dirty="0">
                <a:cs typeface="Arial"/>
              </a:rPr>
              <a:t>que promoverá la colaboración desde los países de América Latina y El Caribe con la red europea ya existente en esta materia.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</a:rPr>
              <a:t>Alianza - trabajo en red:  </a:t>
            </a:r>
            <a:r>
              <a:rPr lang="es-ES" sz="2000" dirty="0">
                <a:cs typeface="Arial"/>
              </a:rPr>
              <a:t>A partir de complementariedades y agendas colaborativas con una perspectiva global y un manifiesto, causa común compartida, en el marco de los Objetivos de Desarrollo Sostenible (ODS17).</a:t>
            </a:r>
          </a:p>
          <a:p>
            <a:endParaRPr lang="es-ES" sz="2000" dirty="0">
              <a:cs typeface="Arial"/>
            </a:endParaRPr>
          </a:p>
          <a:p>
            <a:endParaRPr lang="es-ES" sz="1600" b="1" dirty="0">
              <a:solidFill>
                <a:srgbClr val="4F5669"/>
              </a:solidFill>
              <a:cs typeface="Arial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E20FBBAB-825E-48D3-949A-E1779630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601" y="481857"/>
            <a:ext cx="4226069" cy="436161"/>
          </a:xfrm>
        </p:spPr>
        <p:txBody>
          <a:bodyPr anchor="ctr" anchorCtr="0">
            <a:noAutofit/>
          </a:bodyPr>
          <a:lstStyle/>
          <a:p>
            <a:r>
              <a:rPr lang="es-ES" sz="3000" dirty="0"/>
              <a:t>Objetivos:</a:t>
            </a:r>
          </a:p>
        </p:txBody>
      </p:sp>
    </p:spTree>
    <p:extLst>
      <p:ext uri="{BB962C8B-B14F-4D97-AF65-F5344CB8AC3E}">
        <p14:creationId xmlns:p14="http://schemas.microsoft.com/office/powerpoint/2010/main" val="16709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7C5AE1E-0A06-46A6-812E-2FF255BD23D8}"/>
              </a:ext>
            </a:extLst>
          </p:cNvPr>
          <p:cNvSpPr/>
          <p:nvPr/>
        </p:nvSpPr>
        <p:spPr>
          <a:xfrm>
            <a:off x="7877908" y="234462"/>
            <a:ext cx="2028092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15777" y="480812"/>
            <a:ext cx="8281078" cy="788278"/>
          </a:xfrm>
        </p:spPr>
        <p:txBody>
          <a:bodyPr>
            <a:noAutofit/>
          </a:bodyPr>
          <a:lstStyle/>
          <a:p>
            <a:r>
              <a:rPr lang="es-ES" sz="3000" dirty="0"/>
              <a:t>FORMACIÓN Y CAPACITACIÓN</a:t>
            </a:r>
          </a:p>
        </p:txBody>
      </p:sp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8F8B3622-09C5-467C-8930-329651C29AFC}"/>
              </a:ext>
            </a:extLst>
          </p:cNvPr>
          <p:cNvSpPr txBox="1">
            <a:spLocks/>
          </p:cNvSpPr>
          <p:nvPr/>
        </p:nvSpPr>
        <p:spPr>
          <a:xfrm>
            <a:off x="712980" y="1202056"/>
            <a:ext cx="6715038" cy="52098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cs typeface="Arial"/>
              </a:rPr>
              <a:t>Con el propósito de sentar las bases de una colaboración birregional (Europa-Iberoamérica), junto con la Maestría en Historia de la Universidad Autónoma de Zacatecas, se desarrolla un </a:t>
            </a:r>
            <a:r>
              <a:rPr lang="es-ES" sz="2400" b="1" dirty="0">
                <a:solidFill>
                  <a:schemeClr val="accent1"/>
                </a:solidFill>
              </a:rPr>
              <a:t>Ciclo de conferencias virtuales</a:t>
            </a:r>
            <a:r>
              <a:rPr lang="es-ES" sz="2000" dirty="0">
                <a:cs typeface="Arial"/>
              </a:rPr>
              <a:t>. Se abordan nuevas conceptualizaciones en torno al patrimonio y las rutas e itinerarios culturales como lo son las redes de cooperación, los nuevos modelos, así como las experiencias de turismo y patrimonio cultural sostenible.</a:t>
            </a:r>
          </a:p>
          <a:p>
            <a:endParaRPr lang="es-ES" sz="2000" dirty="0">
              <a:cs typeface="Arial"/>
            </a:endParaRPr>
          </a:p>
          <a:p>
            <a:r>
              <a:rPr lang="es-ES" sz="2000" dirty="0">
                <a:cs typeface="Arial"/>
              </a:rPr>
              <a:t>El ciclo de conferencias se lleva a cabo el primer lunes de cada mes del </a:t>
            </a:r>
            <a:r>
              <a:rPr lang="es-ES" sz="2400" b="1" dirty="0">
                <a:solidFill>
                  <a:schemeClr val="accent1"/>
                </a:solidFill>
              </a:rPr>
              <a:t>7 de marzo y al 7 de noviembre </a:t>
            </a:r>
            <a:r>
              <a:rPr lang="es-ES" sz="2000" dirty="0">
                <a:cs typeface="Arial"/>
              </a:rPr>
              <a:t>y está abierto a todo público.</a:t>
            </a:r>
            <a:endParaRPr lang="es-ES" sz="1600" b="1" dirty="0">
              <a:solidFill>
                <a:srgbClr val="4F5669"/>
              </a:solidFill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1E429A-534D-6AAB-4BC2-C347E687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64" y="480812"/>
            <a:ext cx="4508871" cy="63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7D0EC11C-8DEB-4ADA-BA94-4028BDC59F5E}"/>
              </a:ext>
            </a:extLst>
          </p:cNvPr>
          <p:cNvSpPr txBox="1">
            <a:spLocks/>
          </p:cNvSpPr>
          <p:nvPr/>
        </p:nvSpPr>
        <p:spPr>
          <a:xfrm>
            <a:off x="1325426" y="5097400"/>
            <a:ext cx="10375399" cy="16655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accent1"/>
                </a:solidFill>
              </a:rPr>
              <a:t>“Sostenibilidad, desarrollo y cooperación Euro-Iberoamericana a través del patrimonio, las rutas y los itinerarios culturales”. </a:t>
            </a:r>
          </a:p>
          <a:p>
            <a:r>
              <a:rPr lang="es-ES" sz="2400" b="1" dirty="0">
                <a:solidFill>
                  <a:schemeClr val="accent1"/>
                </a:solidFill>
                <a:cs typeface="Arial"/>
              </a:rPr>
              <a:t>14 de septiembre.</a:t>
            </a:r>
            <a:endParaRPr lang="es-ES" sz="2000" dirty="0">
              <a:cs typeface="Arial"/>
            </a:endParaRPr>
          </a:p>
          <a:p>
            <a:endParaRPr lang="es-ES" sz="1600" b="1" dirty="0">
              <a:solidFill>
                <a:srgbClr val="4F5669"/>
              </a:solidFill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62149F-15B3-46FC-8775-3768D83D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70" y="95086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7D46E98-C971-4330-9CDC-3C1455171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938" y="321128"/>
            <a:ext cx="4249747" cy="767813"/>
          </a:xfrm>
        </p:spPr>
        <p:txBody>
          <a:bodyPr>
            <a:noAutofit/>
          </a:bodyPr>
          <a:lstStyle/>
          <a:p>
            <a:r>
              <a:rPr lang="es-ES" sz="3000" dirty="0"/>
              <a:t>www.rutealc.org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150CEA-F58B-6108-B342-1AC870A8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652" y="1049861"/>
            <a:ext cx="4544524" cy="4758275"/>
          </a:xfrm>
          <a:prstGeom prst="rect">
            <a:avLst/>
          </a:prstGeom>
        </p:spPr>
      </p:pic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9105BB21-F1D9-AA3F-56F6-1A35141FF3B7}"/>
              </a:ext>
            </a:extLst>
          </p:cNvPr>
          <p:cNvSpPr txBox="1">
            <a:spLocks/>
          </p:cNvSpPr>
          <p:nvPr/>
        </p:nvSpPr>
        <p:spPr>
          <a:xfrm>
            <a:off x="637938" y="927537"/>
            <a:ext cx="6715038" cy="50029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cs typeface="Arial"/>
              </a:rPr>
              <a:t>La Incubadora se fundamenta en tres programas de capacitación </a:t>
            </a:r>
            <a:r>
              <a:rPr lang="es-ES" sz="2400" b="1" dirty="0">
                <a:solidFill>
                  <a:schemeClr val="accent1"/>
                </a:solidFill>
              </a:rPr>
              <a:t>100% virtuales</a:t>
            </a:r>
            <a:r>
              <a:rPr lang="es-ES" sz="2000" dirty="0">
                <a:cs typeface="Arial"/>
              </a:rPr>
              <a:t>, abiertos al sector cultural y patrimonial de territorio Iberoamericano: </a:t>
            </a:r>
          </a:p>
          <a:p>
            <a:pPr marL="457200" indent="-457200">
              <a:buAutoNum type="arabicParenR"/>
            </a:pPr>
            <a:r>
              <a:rPr lang="es-ES" sz="2400" b="1" dirty="0">
                <a:solidFill>
                  <a:schemeClr val="accent1"/>
                </a:solidFill>
              </a:rPr>
              <a:t>Jornadas de formación</a:t>
            </a:r>
            <a:r>
              <a:rPr lang="es-ES" sz="2000" dirty="0">
                <a:cs typeface="Arial"/>
              </a:rPr>
              <a:t> en emprendimiento dirigidas a entidades de economía social, personas emprendedoras y pequeñas empresas;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400" b="1" dirty="0">
                <a:solidFill>
                  <a:schemeClr val="accent1"/>
                </a:solidFill>
              </a:rPr>
              <a:t>Red de emprendedores </a:t>
            </a:r>
            <a:r>
              <a:rPr lang="es-ES" sz="2000" dirty="0">
                <a:cs typeface="Arial"/>
              </a:rPr>
              <a:t>afiliados al tema de las rutas y los itinerarios culturales, a partir del intercambio de buenas prácticas y de experiencias en el ámbito Iberoamericano. </a:t>
            </a:r>
            <a:endParaRPr lang="es-ES" sz="1600" b="1" dirty="0">
              <a:solidFill>
                <a:srgbClr val="4F5669"/>
              </a:solidFill>
              <a:cs typeface="Arial"/>
            </a:endParaRPr>
          </a:p>
          <a:p>
            <a:pPr marL="457200" indent="-457200">
              <a:buAutoNum type="arabicParenR"/>
            </a:pPr>
            <a:r>
              <a:rPr lang="es-ES" sz="2400" b="1" dirty="0">
                <a:solidFill>
                  <a:schemeClr val="accent1"/>
                </a:solidFill>
              </a:rPr>
              <a:t>Acompañamiento</a:t>
            </a:r>
            <a:r>
              <a:rPr lang="es-ES" sz="2000" dirty="0">
                <a:cs typeface="Arial"/>
              </a:rPr>
              <a:t> técnico dirigido a gestores de rutas consolidadas y en formación para apoyar sus equipos técnicos. </a:t>
            </a:r>
          </a:p>
        </p:txBody>
      </p:sp>
    </p:spTree>
    <p:extLst>
      <p:ext uri="{BB962C8B-B14F-4D97-AF65-F5344CB8AC3E}">
        <p14:creationId xmlns:p14="http://schemas.microsoft.com/office/powerpoint/2010/main" val="22064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03628" y="399393"/>
            <a:ext cx="9570081" cy="873594"/>
          </a:xfrm>
        </p:spPr>
        <p:txBody>
          <a:bodyPr>
            <a:noAutofit/>
          </a:bodyPr>
          <a:lstStyle/>
          <a:p>
            <a:r>
              <a:rPr lang="es-ES" sz="3000" dirty="0">
                <a:cs typeface="Calibri"/>
              </a:rPr>
              <a:t>CÁTEDRA IBEROAMERICANA DE PATRIMONIO Y RUTAS E ITINERARIOS CULTURALES</a:t>
            </a:r>
            <a:endParaRPr lang="es-ES" sz="3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5670156" y="1756463"/>
            <a:ext cx="5817652" cy="47021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79705">
              <a:lnSpc>
                <a:spcPct val="120000"/>
              </a:lnSpc>
              <a:spcBef>
                <a:spcPts val="400"/>
              </a:spcBef>
            </a:pPr>
            <a:r>
              <a:rPr lang="es-ES" sz="2400" dirty="0">
                <a:cs typeface="Calibri"/>
              </a:rPr>
              <a:t>La OEI juntamente con la Universidad Autónoma de Zacatecas (UAZ) de México a través de la Unidad Académica, Maestría y Doctorado en Historia, pondrán en marcha en 2023 la </a:t>
            </a:r>
            <a:r>
              <a:rPr lang="es-ES" sz="2400" b="1" dirty="0">
                <a:solidFill>
                  <a:schemeClr val="accent1"/>
                </a:solidFill>
              </a:rPr>
              <a:t>“Cátedra Iberoamericana de Patrimonio y Rutas e Itinerarios Culturales” </a:t>
            </a:r>
            <a:r>
              <a:rPr lang="es-ES" sz="2400" dirty="0">
                <a:cs typeface="Calibri"/>
              </a:rPr>
              <a:t>que tendrá como fin reforzar la cooperación y la formación en esta materia y, promover la movilidad y el intercambio de experiencias y conocimientos.</a:t>
            </a:r>
            <a:endParaRPr lang="es-ES" sz="2100" dirty="0">
              <a:cs typeface="Calibri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FB717A2-C32D-4D76-3C6E-9D61F4E1F9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9328" b="9328"/>
          <a:stretch/>
        </p:blipFill>
        <p:spPr>
          <a:xfrm>
            <a:off x="0" y="1870841"/>
            <a:ext cx="5575296" cy="4148192"/>
          </a:xfrm>
        </p:spPr>
      </p:pic>
    </p:spTree>
    <p:extLst>
      <p:ext uri="{BB962C8B-B14F-4D97-AF65-F5344CB8AC3E}">
        <p14:creationId xmlns:p14="http://schemas.microsoft.com/office/powerpoint/2010/main" val="36447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202588" y="1509376"/>
            <a:ext cx="6877332" cy="4833617"/>
          </a:xfrm>
        </p:spPr>
        <p:txBody>
          <a:bodyPr>
            <a:normAutofit/>
          </a:bodyPr>
          <a:lstStyle/>
          <a:p>
            <a:r>
              <a:rPr lang="es-ES" sz="2000" dirty="0"/>
              <a:t>Generar un “puente” entre América Latina y Europa en esta materia, identificando y enlazando núcleos de investigación y formación del ámbito universitario latinoamericano que estén interesados en promover </a:t>
            </a:r>
            <a:r>
              <a:rPr lang="es-ES" sz="2400" b="1" dirty="0">
                <a:solidFill>
                  <a:schemeClr val="accent1"/>
                </a:solidFill>
              </a:rPr>
              <a:t>lazos de cooperación entre Iberoamérica y el ámbito de la Red Universitaria de Estudios del Programa de Itinerarios Culturales del Consejo de Europa</a:t>
            </a:r>
            <a:r>
              <a:rPr lang="es-ES" sz="2000" dirty="0"/>
              <a:t>. Las acciones pretenden: estimular los intercambios conocimientos y experiencias, participación en actividades, promover lazos de colaboración entre entidades del ámbito iberoamericano y Europeo; apoyar la colaboración entre núcleos y departamentos de investigación y auspiciar enlaces con las Unidades Técnicas de los Itinerarios Culturales.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81783" y="399393"/>
            <a:ext cx="10644131" cy="896007"/>
          </a:xfrm>
        </p:spPr>
        <p:txBody>
          <a:bodyPr>
            <a:noAutofit/>
          </a:bodyPr>
          <a:lstStyle/>
          <a:p>
            <a:r>
              <a:rPr lang="es-ES" sz="3000" dirty="0">
                <a:solidFill>
                  <a:schemeClr val="accent3"/>
                </a:solidFill>
              </a:rPr>
              <a:t>RED UNIVERSITARIA DE ESTUDIOS SOBRE ITINERARIOS CULTURALES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CEDC16-5CC4-12E2-A168-F8D65619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09" y="1920765"/>
            <a:ext cx="4969991" cy="3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1116988" y="1790174"/>
            <a:ext cx="4127674" cy="280100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/>
              <a:t>TRIVIUM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/>
              <a:t>Hispania </a:t>
            </a:r>
            <a:r>
              <a:rPr lang="es-ES" sz="2000" dirty="0" err="1"/>
              <a:t>Nostra</a:t>
            </a:r>
            <a:r>
              <a:rPr lang="es-E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/>
          </a:p>
          <a:p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81783" y="399393"/>
            <a:ext cx="10644131" cy="896007"/>
          </a:xfrm>
        </p:spPr>
        <p:txBody>
          <a:bodyPr>
            <a:noAutofit/>
          </a:bodyPr>
          <a:lstStyle/>
          <a:p>
            <a:r>
              <a:rPr lang="es-ES" sz="3000" dirty="0">
                <a:solidFill>
                  <a:schemeClr val="accent3"/>
                </a:solidFill>
              </a:rPr>
              <a:t>Adhesión al Programa de Cooperación a través de las Rutas e Itinerarios Culturales. Manifiesto.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2391DC-6A47-C136-DD31-E8D7AB90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20" y="1790174"/>
            <a:ext cx="6353067" cy="38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olores corporativos OEI">
      <a:dk1>
        <a:srgbClr val="000000"/>
      </a:dk1>
      <a:lt1>
        <a:sysClr val="window" lastClr="FFFFFF"/>
      </a:lt1>
      <a:dk2>
        <a:srgbClr val="565550"/>
      </a:dk2>
      <a:lt2>
        <a:srgbClr val="E9E4E2"/>
      </a:lt2>
      <a:accent1>
        <a:srgbClr val="00AEC3"/>
      </a:accent1>
      <a:accent2>
        <a:srgbClr val="C7D301"/>
      </a:accent2>
      <a:accent3>
        <a:srgbClr val="014380"/>
      </a:accent3>
      <a:accent4>
        <a:srgbClr val="04A583"/>
      </a:accent4>
      <a:accent5>
        <a:srgbClr val="7B7A77"/>
      </a:accent5>
      <a:accent6>
        <a:srgbClr val="000000"/>
      </a:accent6>
      <a:hlink>
        <a:srgbClr val="00AEC3"/>
      </a:hlink>
      <a:folHlink>
        <a:srgbClr val="C7D3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OEI.potx" id="{B5FCBB21-B604-4AF0-8C95-A5CED294FFF6}" vid="{C83A8DD0-8CAA-42BD-BA10-58E38D3188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DEEE086CC41C40B243D8F72438FFAF" ma:contentTypeVersion="9" ma:contentTypeDescription="Crear nuevo documento." ma:contentTypeScope="" ma:versionID="f513ad6b303c782776ac8f0a9bc56851">
  <xsd:schema xmlns:xsd="http://www.w3.org/2001/XMLSchema" xmlns:xs="http://www.w3.org/2001/XMLSchema" xmlns:p="http://schemas.microsoft.com/office/2006/metadata/properties" xmlns:ns2="8e4994d8-8a22-43b8-b790-ca2eb3f1afba" xmlns:ns3="17e96c1e-2119-41a9-a26e-e1d22e1e65c4" targetNamespace="http://schemas.microsoft.com/office/2006/metadata/properties" ma:root="true" ma:fieldsID="a31efe789ba11496b0d4f426bda9ff1e" ns2:_="" ns3:_="">
    <xsd:import namespace="8e4994d8-8a22-43b8-b790-ca2eb3f1afba"/>
    <xsd:import namespace="17e96c1e-2119-41a9-a26e-e1d22e1e6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94d8-8a22-43b8-b790-ca2eb3f1af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96c1e-2119-41a9-a26e-e1d22e1e6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e96c1e-2119-41a9-a26e-e1d22e1e65c4">
      <UserInfo>
        <DisplayName>Cristina Calleja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FDC61E-2DFD-48A2-A04A-AD340A1BF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DEE0F-7B88-4FD9-8CB6-C9527810DF7A}">
  <ds:schemaRefs>
    <ds:schemaRef ds:uri="17e96c1e-2119-41a9-a26e-e1d22e1e65c4"/>
    <ds:schemaRef ds:uri="8e4994d8-8a22-43b8-b790-ca2eb3f1af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685465-E574-4679-A645-7E4F575C6F1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e4994d8-8a22-43b8-b790-ca2eb3f1afba"/>
    <ds:schemaRef ds:uri="http://purl.org/dc/dcmitype/"/>
    <ds:schemaRef ds:uri="http://schemas.microsoft.com/office/infopath/2007/PartnerControls"/>
    <ds:schemaRef ds:uri="17e96c1e-2119-41a9-a26e-e1d22e1e65c4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Plantilla_presentación_OEI</Template>
  <TotalTime>2733</TotalTime>
  <Words>719</Words>
  <Application>Microsoft Office PowerPoint</Application>
  <PresentationFormat>Panorámica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Archivo Medium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Noelia Gordon</dc:creator>
  <cp:lastModifiedBy>Mónica García</cp:lastModifiedBy>
  <cp:revision>190</cp:revision>
  <cp:lastPrinted>2021-03-04T09:00:28Z</cp:lastPrinted>
  <dcterms:created xsi:type="dcterms:W3CDTF">2020-08-25T11:23:22Z</dcterms:created>
  <dcterms:modified xsi:type="dcterms:W3CDTF">2022-11-04T18:20:46Z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0x01010099DEEE086CC41C40B243D8F72438FFAF</vt:lpwstr>
  </property>
</Properties>
</file>